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  <p:sldId id="272" r:id="rId16"/>
    <p:sldId id="273" r:id="rId17"/>
    <p:sldId id="271" r:id="rId18"/>
    <p:sldId id="267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9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244"/>
    <p:restoredTop sz="94592"/>
  </p:normalViewPr>
  <p:slideViewPr>
    <p:cSldViewPr snapToGrid="0" snapToObjects="1">
      <p:cViewPr varScale="1">
        <p:scale>
          <a:sx n="97" d="100"/>
          <a:sy n="97" d="100"/>
        </p:scale>
        <p:origin x="216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47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60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691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57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518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336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80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170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000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0473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30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FA9F-FE5E-6E46-9684-FE5338FBA72B}" type="datetimeFigureOut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BFF0DA-D4DA-F84E-9396-3233276EAB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601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163782" y="678873"/>
            <a:ext cx="1440873" cy="1440872"/>
          </a:xfrm>
          <a:prstGeom prst="ellipse">
            <a:avLst/>
          </a:prstGeom>
          <a:ln w="5715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A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163782" y="3771324"/>
            <a:ext cx="1440873" cy="144087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C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045526" y="3771324"/>
            <a:ext cx="1440873" cy="1440872"/>
          </a:xfrm>
          <a:prstGeom prst="ellipse">
            <a:avLst/>
          </a:prstGeom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D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045528" y="678873"/>
            <a:ext cx="1440873" cy="1440872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B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cxnSp>
        <p:nvCxnSpPr>
          <p:cNvPr id="10" name="Straight Arrow Connector 9"/>
          <p:cNvCxnSpPr>
            <a:stCxn id="4" idx="6"/>
            <a:endCxn id="7" idx="2"/>
          </p:cNvCxnSpPr>
          <p:nvPr/>
        </p:nvCxnSpPr>
        <p:spPr>
          <a:xfrm>
            <a:off x="2604655" y="1399309"/>
            <a:ext cx="1440873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7" idx="4"/>
            <a:endCxn id="6" idx="0"/>
          </p:cNvCxnSpPr>
          <p:nvPr/>
        </p:nvCxnSpPr>
        <p:spPr>
          <a:xfrm flipH="1">
            <a:off x="4765963" y="2119745"/>
            <a:ext cx="2" cy="1651579"/>
          </a:xfrm>
          <a:prstGeom prst="straightConnector1">
            <a:avLst/>
          </a:prstGeom>
          <a:ln w="57150">
            <a:solidFill>
              <a:schemeClr val="accent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6"/>
            <a:endCxn id="7" idx="2"/>
          </p:cNvCxnSpPr>
          <p:nvPr/>
        </p:nvCxnSpPr>
        <p:spPr>
          <a:xfrm flipV="1">
            <a:off x="2604655" y="1399309"/>
            <a:ext cx="1440873" cy="3092451"/>
          </a:xfrm>
          <a:prstGeom prst="straightConnector1">
            <a:avLst/>
          </a:prstGeom>
          <a:ln w="571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4" idx="4"/>
            <a:endCxn id="5" idx="0"/>
          </p:cNvCxnSpPr>
          <p:nvPr/>
        </p:nvCxnSpPr>
        <p:spPr>
          <a:xfrm>
            <a:off x="1884219" y="2119745"/>
            <a:ext cx="0" cy="1651579"/>
          </a:xfrm>
          <a:prstGeom prst="straightConnector1">
            <a:avLst/>
          </a:prstGeom>
          <a:ln w="571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6"/>
            <a:endCxn id="6" idx="2"/>
          </p:cNvCxnSpPr>
          <p:nvPr/>
        </p:nvCxnSpPr>
        <p:spPr>
          <a:xfrm>
            <a:off x="2604655" y="1399309"/>
            <a:ext cx="1440871" cy="3092451"/>
          </a:xfrm>
          <a:prstGeom prst="straightConnector1">
            <a:avLst/>
          </a:prstGeom>
          <a:ln w="571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5" idx="6"/>
          </p:cNvCxnSpPr>
          <p:nvPr/>
        </p:nvCxnSpPr>
        <p:spPr>
          <a:xfrm flipH="1">
            <a:off x="2604655" y="4491760"/>
            <a:ext cx="1440871" cy="0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Oval 29"/>
          <p:cNvSpPr/>
          <p:nvPr/>
        </p:nvSpPr>
        <p:spPr>
          <a:xfrm>
            <a:off x="6571674" y="678873"/>
            <a:ext cx="1440873" cy="1440872"/>
          </a:xfrm>
          <a:prstGeom prst="ellipse">
            <a:avLst/>
          </a:prstGeom>
          <a:ln w="5715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A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31" name="Oval 30"/>
          <p:cNvSpPr/>
          <p:nvPr/>
        </p:nvSpPr>
        <p:spPr>
          <a:xfrm>
            <a:off x="6571674" y="3712828"/>
            <a:ext cx="1440873" cy="1440872"/>
          </a:xfrm>
          <a:prstGeom prst="ellips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C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32" name="Oval 31"/>
          <p:cNvSpPr/>
          <p:nvPr/>
        </p:nvSpPr>
        <p:spPr>
          <a:xfrm>
            <a:off x="9949099" y="3712828"/>
            <a:ext cx="1440873" cy="1440872"/>
          </a:xfrm>
          <a:prstGeom prst="ellipse">
            <a:avLst/>
          </a:prstGeom>
          <a:ln w="57150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D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sp>
        <p:nvSpPr>
          <p:cNvPr id="33" name="Oval 32"/>
          <p:cNvSpPr/>
          <p:nvPr/>
        </p:nvSpPr>
        <p:spPr>
          <a:xfrm>
            <a:off x="9949098" y="678873"/>
            <a:ext cx="1440873" cy="1440872"/>
          </a:xfrm>
          <a:prstGeom prst="ellipse">
            <a:avLst/>
          </a:prstGeom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ysClr val="windowText" lastClr="000000"/>
                </a:solidFill>
              </a:rPr>
              <a:t>Party B</a:t>
            </a:r>
            <a:endParaRPr lang="en-US" sz="2400" dirty="0">
              <a:solidFill>
                <a:sysClr val="windowText" lastClr="000000"/>
              </a:solidFill>
            </a:endParaRPr>
          </a:p>
        </p:txBody>
      </p:sp>
      <p:cxnSp>
        <p:nvCxnSpPr>
          <p:cNvPr id="34" name="Straight Arrow Connector 33"/>
          <p:cNvCxnSpPr>
            <a:stCxn id="33" idx="3"/>
            <a:endCxn id="74" idx="7"/>
          </p:cNvCxnSpPr>
          <p:nvPr/>
        </p:nvCxnSpPr>
        <p:spPr>
          <a:xfrm flipH="1">
            <a:off x="9820263" y="1908734"/>
            <a:ext cx="339846" cy="491105"/>
          </a:xfrm>
          <a:prstGeom prst="straightConnector1">
            <a:avLst/>
          </a:prstGeom>
          <a:ln w="571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31" idx="7"/>
            <a:endCxn id="74" idx="3"/>
          </p:cNvCxnSpPr>
          <p:nvPr/>
        </p:nvCxnSpPr>
        <p:spPr>
          <a:xfrm flipV="1">
            <a:off x="7801536" y="3418689"/>
            <a:ext cx="378334" cy="505150"/>
          </a:xfrm>
          <a:prstGeom prst="straightConnector1">
            <a:avLst/>
          </a:prstGeom>
          <a:ln w="5715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0" idx="5"/>
            <a:endCxn id="74" idx="1"/>
          </p:cNvCxnSpPr>
          <p:nvPr/>
        </p:nvCxnSpPr>
        <p:spPr>
          <a:xfrm>
            <a:off x="7801536" y="1908734"/>
            <a:ext cx="378334" cy="491105"/>
          </a:xfrm>
          <a:prstGeom prst="straightConnector1">
            <a:avLst/>
          </a:prstGeom>
          <a:ln w="5715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32" idx="1"/>
            <a:endCxn id="74" idx="5"/>
          </p:cNvCxnSpPr>
          <p:nvPr/>
        </p:nvCxnSpPr>
        <p:spPr>
          <a:xfrm flipH="1" flipV="1">
            <a:off x="9820263" y="3418689"/>
            <a:ext cx="339847" cy="505150"/>
          </a:xfrm>
          <a:prstGeom prst="straightConnector1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7840133" y="2188828"/>
            <a:ext cx="2319867" cy="1440872"/>
          </a:xfrm>
          <a:prstGeom prst="ellipse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>
                <a:solidFill>
                  <a:sysClr val="windowText" lastClr="000000"/>
                </a:solidFill>
              </a:rPr>
              <a:t>Central counterparty</a:t>
            </a:r>
            <a:endParaRPr lang="en-US" sz="2000" b="1" dirty="0">
              <a:solidFill>
                <a:sysClr val="windowText" lastClr="00000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365762" y="396958"/>
            <a:ext cx="5220000" cy="52200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731523" y="447179"/>
            <a:ext cx="5220000" cy="52200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3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5981701" y="4200524"/>
            <a:ext cx="2328862" cy="771525"/>
          </a:xfrm>
          <a:prstGeom prst="roundRect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Bank C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981701" y="690563"/>
            <a:ext cx="2328862" cy="771525"/>
          </a:xfrm>
          <a:prstGeom prst="roundRect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Bank B</a:t>
            </a:r>
            <a:br>
              <a:rPr lang="en-US" sz="2000" b="1" dirty="0" smtClean="0"/>
            </a:br>
            <a:r>
              <a:rPr lang="en-US" sz="1600" dirty="0" smtClean="0"/>
              <a:t>(TX #1234)</a:t>
            </a:r>
            <a:endParaRPr lang="en-US" sz="2800" b="1" dirty="0" smtClean="0"/>
          </a:p>
        </p:txBody>
      </p:sp>
      <p:sp>
        <p:nvSpPr>
          <p:cNvPr id="6" name="Rounded Rectangle 5"/>
          <p:cNvSpPr/>
          <p:nvPr/>
        </p:nvSpPr>
        <p:spPr>
          <a:xfrm>
            <a:off x="1290638" y="4200524"/>
            <a:ext cx="2328862" cy="771525"/>
          </a:xfrm>
          <a:prstGeom prst="roundRect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Bank D</a:t>
            </a:r>
            <a:br>
              <a:rPr lang="en-US" sz="2000" b="1" dirty="0" smtClean="0"/>
            </a:br>
            <a:r>
              <a:rPr lang="en-US" sz="1600" dirty="0" smtClean="0"/>
              <a:t>(TX #1234)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290638" y="690563"/>
            <a:ext cx="2328862" cy="771525"/>
          </a:xfrm>
          <a:prstGeom prst="roundRect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Bank A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652839" y="2445543"/>
            <a:ext cx="2328862" cy="771525"/>
          </a:xfrm>
          <a:prstGeom prst="roundRect">
            <a:avLst/>
          </a:prstGeom>
          <a:ln w="3810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b="1" smtClean="0"/>
              <a:t>Auditor</a:t>
            </a:r>
            <a:endParaRPr lang="en-US" sz="2000" b="1" dirty="0"/>
          </a:p>
        </p:txBody>
      </p:sp>
      <p:cxnSp>
        <p:nvCxnSpPr>
          <p:cNvPr id="10" name="Curved Connector 9"/>
          <p:cNvCxnSpPr>
            <a:stCxn id="8" idx="1"/>
            <a:endCxn id="7" idx="2"/>
          </p:cNvCxnSpPr>
          <p:nvPr/>
        </p:nvCxnSpPr>
        <p:spPr>
          <a:xfrm rot="10800000">
            <a:off x="2455069" y="1462088"/>
            <a:ext cx="1197770" cy="1369218"/>
          </a:xfrm>
          <a:prstGeom prst="curvedConnector2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8" idx="0"/>
            <a:endCxn id="5" idx="1"/>
          </p:cNvCxnSpPr>
          <p:nvPr/>
        </p:nvCxnSpPr>
        <p:spPr>
          <a:xfrm rot="5400000" flipH="1" flipV="1">
            <a:off x="4714877" y="1178720"/>
            <a:ext cx="1369217" cy="1164431"/>
          </a:xfrm>
          <a:prstGeom prst="curvedConnector2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8" idx="3"/>
            <a:endCxn id="4" idx="0"/>
          </p:cNvCxnSpPr>
          <p:nvPr/>
        </p:nvCxnSpPr>
        <p:spPr>
          <a:xfrm>
            <a:off x="5981701" y="2831306"/>
            <a:ext cx="1164431" cy="1369218"/>
          </a:xfrm>
          <a:prstGeom prst="curvedConnector2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/>
          <p:cNvCxnSpPr>
            <a:stCxn id="8" idx="2"/>
            <a:endCxn id="6" idx="3"/>
          </p:cNvCxnSpPr>
          <p:nvPr/>
        </p:nvCxnSpPr>
        <p:spPr>
          <a:xfrm rot="5400000">
            <a:off x="3533776" y="3302792"/>
            <a:ext cx="1369219" cy="1197770"/>
          </a:xfrm>
          <a:prstGeom prst="curvedConnector2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4816">
            <a:off x="1699279" y="2309711"/>
            <a:ext cx="1865376" cy="50596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65549">
            <a:off x="3774333" y="3928048"/>
            <a:ext cx="1865376" cy="505968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8686">
            <a:off x="6022435" y="2825367"/>
            <a:ext cx="1865376" cy="50596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65549">
            <a:off x="3937111" y="1351114"/>
            <a:ext cx="1865376" cy="505968"/>
          </a:xfrm>
          <a:prstGeom prst="rect">
            <a:avLst/>
          </a:prstGeom>
        </p:spPr>
      </p:pic>
      <p:cxnSp>
        <p:nvCxnSpPr>
          <p:cNvPr id="32" name="Curved Connector 31"/>
          <p:cNvCxnSpPr>
            <a:stCxn id="6" idx="1"/>
            <a:endCxn id="8" idx="2"/>
          </p:cNvCxnSpPr>
          <p:nvPr/>
        </p:nvCxnSpPr>
        <p:spPr>
          <a:xfrm rot="10800000" flipH="1">
            <a:off x="1290638" y="3217069"/>
            <a:ext cx="3526632" cy="1369219"/>
          </a:xfrm>
          <a:prstGeom prst="curvedConnector4">
            <a:avLst>
              <a:gd name="adj1" fmla="val -8913"/>
              <a:gd name="adj2" fmla="val 64087"/>
            </a:avLst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589595" y="3331249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TX #1234 ✅</a:t>
            </a:r>
            <a:endParaRPr lang="en-US"/>
          </a:p>
        </p:txBody>
      </p:sp>
      <p:cxnSp>
        <p:nvCxnSpPr>
          <p:cNvPr id="43" name="Curved Connector 42"/>
          <p:cNvCxnSpPr>
            <a:stCxn id="5" idx="3"/>
            <a:endCxn id="8" idx="0"/>
          </p:cNvCxnSpPr>
          <p:nvPr/>
        </p:nvCxnSpPr>
        <p:spPr>
          <a:xfrm flipH="1">
            <a:off x="4817270" y="1076326"/>
            <a:ext cx="3493293" cy="1369217"/>
          </a:xfrm>
          <a:prstGeom prst="curvedConnector4">
            <a:avLst>
              <a:gd name="adj1" fmla="val -9816"/>
              <a:gd name="adj2" fmla="val 64087"/>
            </a:avLst>
          </a:prstGeom>
          <a:ln w="508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6563916" y="1507340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TX #1234 ✅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343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0" y="271462"/>
            <a:ext cx="9666447" cy="5794376"/>
          </a:xfrm>
          <a:prstGeom prst="rect">
            <a:avLst/>
          </a:prstGeom>
        </p:spPr>
      </p:pic>
      <p:sp>
        <p:nvSpPr>
          <p:cNvPr id="6" name="Rectangular Callout 5"/>
          <p:cNvSpPr/>
          <p:nvPr/>
        </p:nvSpPr>
        <p:spPr>
          <a:xfrm>
            <a:off x="2509839" y="1557338"/>
            <a:ext cx="6915150" cy="4829175"/>
          </a:xfrm>
          <a:prstGeom prst="wedgeRectCallout">
            <a:avLst>
              <a:gd name="adj1" fmla="val -42321"/>
              <a:gd name="adj2" fmla="val -68528"/>
            </a:avLst>
          </a:prstGeom>
          <a:ln w="41275"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956" y="1705504"/>
            <a:ext cx="5494915" cy="453284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02594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5264946" y="3676652"/>
            <a:ext cx="2328862" cy="771525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Beaufort Securities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8301040" y="4529140"/>
            <a:ext cx="2328862" cy="771525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C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8329614" y="2607470"/>
            <a:ext cx="2328862" cy="771525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329614" y="685800"/>
            <a:ext cx="2328862" cy="771525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264946" y="1466851"/>
            <a:ext cx="2328862" cy="771525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Hargreaves</a:t>
            </a:r>
            <a:endParaRPr lang="en-US" dirty="0" smtClean="0"/>
          </a:p>
        </p:txBody>
      </p:sp>
      <p:sp>
        <p:nvSpPr>
          <p:cNvPr id="8" name="Rounded Rectangle 7"/>
          <p:cNvSpPr/>
          <p:nvPr/>
        </p:nvSpPr>
        <p:spPr>
          <a:xfrm>
            <a:off x="772718" y="4776789"/>
            <a:ext cx="2328862" cy="771525"/>
          </a:xfrm>
          <a:prstGeom prst="roundRect">
            <a:avLst/>
          </a:prstGeom>
          <a:ln w="31750">
            <a:solidFill>
              <a:srgbClr val="AF49FC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💱 Exchange 💱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772718" y="690563"/>
            <a:ext cx="2328862" cy="771525"/>
          </a:xfrm>
          <a:prstGeom prst="roundRect">
            <a:avLst/>
          </a:prstGeom>
          <a:ln w="3175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✅ Notary ✅</a:t>
            </a:r>
            <a:endParaRPr lang="en-US" sz="2400" dirty="0"/>
          </a:p>
        </p:txBody>
      </p:sp>
      <p:sp>
        <p:nvSpPr>
          <p:cNvPr id="10" name="Rounded Rectangle 9"/>
          <p:cNvSpPr/>
          <p:nvPr/>
        </p:nvSpPr>
        <p:spPr>
          <a:xfrm>
            <a:off x="772718" y="2597944"/>
            <a:ext cx="2328862" cy="771525"/>
          </a:xfrm>
          <a:prstGeom prst="roundRect">
            <a:avLst/>
          </a:prstGeom>
          <a:ln w="31750"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💰 Bank of Corda </a:t>
            </a:r>
            <a:r>
              <a:rPr lang="en-US" sz="2000" dirty="0"/>
              <a:t>💰</a:t>
            </a:r>
            <a:r>
              <a:rPr lang="en-US" sz="2000" dirty="0" smtClean="0"/>
              <a:t> </a:t>
            </a:r>
            <a:endParaRPr lang="en-US" sz="2000" dirty="0"/>
          </a:p>
        </p:txBody>
      </p:sp>
      <p:cxnSp>
        <p:nvCxnSpPr>
          <p:cNvPr id="12" name="Elbow Connector 11"/>
          <p:cNvCxnSpPr>
            <a:stCxn id="5" idx="2"/>
            <a:endCxn id="4" idx="0"/>
          </p:cNvCxnSpPr>
          <p:nvPr/>
        </p:nvCxnSpPr>
        <p:spPr>
          <a:xfrm rot="5400000">
            <a:off x="8918973" y="2032397"/>
            <a:ext cx="1150145" cy="12700"/>
          </a:xfrm>
          <a:prstGeom prst="bentConnector3">
            <a:avLst>
              <a:gd name="adj1" fmla="val 50000"/>
            </a:avLst>
          </a:prstGeom>
          <a:ln w="44450">
            <a:solidFill>
              <a:srgbClr val="00206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5" idx="3"/>
            <a:endCxn id="3" idx="3"/>
          </p:cNvCxnSpPr>
          <p:nvPr/>
        </p:nvCxnSpPr>
        <p:spPr>
          <a:xfrm flipH="1">
            <a:off x="10629902" y="1071563"/>
            <a:ext cx="28574" cy="3843340"/>
          </a:xfrm>
          <a:prstGeom prst="bentConnector3">
            <a:avLst>
              <a:gd name="adj1" fmla="val -2500087"/>
            </a:avLst>
          </a:prstGeom>
          <a:ln w="44450">
            <a:solidFill>
              <a:srgbClr val="00206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4" idx="1"/>
            <a:endCxn id="2" idx="3"/>
          </p:cNvCxnSpPr>
          <p:nvPr/>
        </p:nvCxnSpPr>
        <p:spPr>
          <a:xfrm rot="10800000" flipV="1">
            <a:off x="7593808" y="2993233"/>
            <a:ext cx="735806" cy="1069182"/>
          </a:xfrm>
          <a:prstGeom prst="bentConnector3">
            <a:avLst>
              <a:gd name="adj1" fmla="val 63592"/>
            </a:avLst>
          </a:prstGeom>
          <a:ln w="44450">
            <a:solidFill>
              <a:srgbClr val="00206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" idx="3"/>
            <a:endCxn id="3" idx="1"/>
          </p:cNvCxnSpPr>
          <p:nvPr/>
        </p:nvCxnSpPr>
        <p:spPr>
          <a:xfrm>
            <a:off x="7593808" y="1852614"/>
            <a:ext cx="707232" cy="3062289"/>
          </a:xfrm>
          <a:prstGeom prst="bentConnector3">
            <a:avLst>
              <a:gd name="adj1" fmla="val 66162"/>
            </a:avLst>
          </a:prstGeom>
          <a:ln w="44450">
            <a:solidFill>
              <a:srgbClr val="00206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6" idx="2"/>
            <a:endCxn id="2" idx="0"/>
          </p:cNvCxnSpPr>
          <p:nvPr/>
        </p:nvCxnSpPr>
        <p:spPr>
          <a:xfrm rot="5400000">
            <a:off x="5710239" y="2957514"/>
            <a:ext cx="1438276" cy="12700"/>
          </a:xfrm>
          <a:prstGeom prst="bentConnector3">
            <a:avLst>
              <a:gd name="adj1" fmla="val 50993"/>
            </a:avLst>
          </a:prstGeom>
          <a:ln w="44450">
            <a:solidFill>
              <a:srgbClr val="00206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/>
          <p:nvPr/>
        </p:nvCxnSpPr>
        <p:spPr>
          <a:xfrm flipV="1">
            <a:off x="3101580" y="1821658"/>
            <a:ext cx="2163366" cy="1131093"/>
          </a:xfrm>
          <a:prstGeom prst="bentConnector3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10" idx="3"/>
            <a:endCxn id="2" idx="1"/>
          </p:cNvCxnSpPr>
          <p:nvPr/>
        </p:nvCxnSpPr>
        <p:spPr>
          <a:xfrm>
            <a:off x="3101580" y="2983707"/>
            <a:ext cx="2163366" cy="1078708"/>
          </a:xfrm>
          <a:prstGeom prst="bentConnector3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>
            <a:stCxn id="8" idx="3"/>
            <a:endCxn id="3" idx="2"/>
          </p:cNvCxnSpPr>
          <p:nvPr/>
        </p:nvCxnSpPr>
        <p:spPr>
          <a:xfrm>
            <a:off x="3101580" y="5162552"/>
            <a:ext cx="6363891" cy="138113"/>
          </a:xfrm>
          <a:prstGeom prst="bentConnector4">
            <a:avLst>
              <a:gd name="adj1" fmla="val 40851"/>
              <a:gd name="adj2" fmla="val 565516"/>
            </a:avLst>
          </a:prstGeom>
          <a:ln w="47625">
            <a:solidFill>
              <a:srgbClr val="AF49F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Elbow Connector 53"/>
          <p:cNvCxnSpPr>
            <a:endCxn id="2" idx="2"/>
          </p:cNvCxnSpPr>
          <p:nvPr/>
        </p:nvCxnSpPr>
        <p:spPr>
          <a:xfrm flipV="1">
            <a:off x="3101580" y="4448177"/>
            <a:ext cx="3327797" cy="700089"/>
          </a:xfrm>
          <a:prstGeom prst="bentConnector2">
            <a:avLst/>
          </a:prstGeom>
          <a:ln w="47625">
            <a:solidFill>
              <a:srgbClr val="AF49F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4427555" y="1276244"/>
            <a:ext cx="709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💰</a:t>
            </a:r>
            <a:endParaRPr lang="en-US" sz="3600" dirty="0"/>
          </a:p>
        </p:txBody>
      </p:sp>
      <p:sp>
        <p:nvSpPr>
          <p:cNvPr id="59" name="TextBox 58"/>
          <p:cNvSpPr txBox="1"/>
          <p:nvPr/>
        </p:nvSpPr>
        <p:spPr>
          <a:xfrm>
            <a:off x="4444318" y="3419149"/>
            <a:ext cx="709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💰</a:t>
            </a:r>
            <a:endParaRPr lang="en-US" sz="3600" dirty="0"/>
          </a:p>
        </p:txBody>
      </p:sp>
      <p:sp>
        <p:nvSpPr>
          <p:cNvPr id="60" name="TextBox 59"/>
          <p:cNvSpPr txBox="1"/>
          <p:nvPr/>
        </p:nvSpPr>
        <p:spPr>
          <a:xfrm>
            <a:off x="5812118" y="4570634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pple Color Emoji" charset="0"/>
              </a:rPr>
              <a:t>📄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8764868" y="5411216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pple Color Emoji" charset="0"/>
              </a:rPr>
              <a:t>📄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6706832" y="2484120"/>
            <a:ext cx="1210588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pple Color Emoji" charset="0"/>
              </a:rPr>
              <a:t>📄</a:t>
            </a:r>
            <a:r>
              <a:rPr lang="en-US" sz="4000" dirty="0"/>
              <a:t>💰</a:t>
            </a:r>
          </a:p>
          <a:p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9640988" y="1729265"/>
            <a:ext cx="1210588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pple Color Emoji" charset="0"/>
              </a:rPr>
              <a:t>📄</a:t>
            </a:r>
            <a:r>
              <a:rPr lang="en-US" sz="4000" dirty="0"/>
              <a:t>💰</a:t>
            </a:r>
          </a:p>
          <a:p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8181324" y="3779286"/>
            <a:ext cx="1210588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atin typeface="Apple Color Emoji" charset="0"/>
              </a:rPr>
              <a:t>📄</a:t>
            </a:r>
            <a:r>
              <a:rPr lang="en-US" sz="4000" dirty="0"/>
              <a:t>💰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460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75192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2901557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318399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75192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1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553579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136737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19895" y="2119313"/>
            <a:ext cx="1123948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90155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2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1839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719895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4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13673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5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55357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6</a:t>
            </a:r>
          </a:p>
        </p:txBody>
      </p:sp>
      <p:cxnSp>
        <p:nvCxnSpPr>
          <p:cNvPr id="17" name="Straight Connector 16"/>
          <p:cNvCxnSpPr>
            <a:stCxn id="7" idx="0"/>
            <a:endCxn id="4" idx="2"/>
          </p:cNvCxnSpPr>
          <p:nvPr/>
        </p:nvCxnSpPr>
        <p:spPr>
          <a:xfrm flipV="1">
            <a:off x="2037166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463531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880373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7314022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716577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10133419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1407328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A1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7" name="Rounded Rectangle 26"/>
          <p:cNvSpPr/>
          <p:nvPr/>
        </p:nvSpPr>
        <p:spPr>
          <a:xfrm>
            <a:off x="2830119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A2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4232673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A3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6656806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B1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8090904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B2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31" name="Rounded Rectangle 30"/>
          <p:cNvSpPr/>
          <p:nvPr/>
        </p:nvSpPr>
        <p:spPr>
          <a:xfrm>
            <a:off x="9491664" y="1743075"/>
            <a:ext cx="1247777" cy="3900487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B3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33" name="Curved Connector 32"/>
          <p:cNvCxnSpPr>
            <a:stCxn id="28" idx="0"/>
            <a:endCxn id="70" idx="2"/>
          </p:cNvCxnSpPr>
          <p:nvPr/>
        </p:nvCxnSpPr>
        <p:spPr>
          <a:xfrm rot="16200000" flipV="1">
            <a:off x="3749534" y="636046"/>
            <a:ext cx="811503" cy="1402555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urved Connector 33"/>
          <p:cNvCxnSpPr>
            <a:stCxn id="27" idx="0"/>
            <a:endCxn id="70" idx="2"/>
          </p:cNvCxnSpPr>
          <p:nvPr/>
        </p:nvCxnSpPr>
        <p:spPr>
          <a:xfrm rot="16200000" flipV="1">
            <a:off x="3048257" y="1337323"/>
            <a:ext cx="811503" cy="1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29" idx="0"/>
            <a:endCxn id="71" idx="2"/>
          </p:cNvCxnSpPr>
          <p:nvPr/>
        </p:nvCxnSpPr>
        <p:spPr>
          <a:xfrm rot="5400000" flipH="1" flipV="1">
            <a:off x="7583952" y="628316"/>
            <a:ext cx="811503" cy="1418016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urved Connector 58"/>
          <p:cNvCxnSpPr>
            <a:stCxn id="70" idx="2"/>
            <a:endCxn id="25" idx="0"/>
          </p:cNvCxnSpPr>
          <p:nvPr/>
        </p:nvCxnSpPr>
        <p:spPr>
          <a:xfrm rot="5400000">
            <a:off x="2336861" y="625928"/>
            <a:ext cx="811503" cy="1422790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urved Connector 64"/>
          <p:cNvCxnSpPr>
            <a:stCxn id="71" idx="2"/>
            <a:endCxn id="30" idx="0"/>
          </p:cNvCxnSpPr>
          <p:nvPr/>
        </p:nvCxnSpPr>
        <p:spPr>
          <a:xfrm rot="16200000" flipH="1">
            <a:off x="8301001" y="1329282"/>
            <a:ext cx="811503" cy="16082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2487814" y="469907"/>
            <a:ext cx="1932385" cy="461665"/>
          </a:xfrm>
          <a:prstGeom prst="rect">
            <a:avLst/>
          </a:prstGeom>
          <a:gradFill>
            <a:gsLst>
              <a:gs pos="100000">
                <a:srgbClr val="FFC000">
                  <a:alpha val="54000"/>
                </a:srgbClr>
              </a:gs>
              <a:gs pos="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smtClean="0"/>
              <a:t>Supernode A</a:t>
            </a:r>
            <a:endParaRPr lang="en-US" sz="2400" b="1" i="1" dirty="0"/>
          </a:p>
        </p:txBody>
      </p:sp>
      <p:sp>
        <p:nvSpPr>
          <p:cNvPr id="71" name="TextBox 70"/>
          <p:cNvSpPr txBox="1"/>
          <p:nvPr/>
        </p:nvSpPr>
        <p:spPr>
          <a:xfrm>
            <a:off x="7716782" y="469907"/>
            <a:ext cx="1963857" cy="461665"/>
          </a:xfrm>
          <a:prstGeom prst="rect">
            <a:avLst/>
          </a:prstGeom>
          <a:gradFill>
            <a:gsLst>
              <a:gs pos="100000">
                <a:srgbClr val="FFC000">
                  <a:alpha val="54000"/>
                </a:srgbClr>
              </a:gs>
              <a:gs pos="0">
                <a:schemeClr val="accent1">
                  <a:lumMod val="30000"/>
                  <a:lumOff val="70000"/>
                  <a:alpha val="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pPr algn="ctr"/>
            <a:r>
              <a:rPr lang="en-US" sz="2400" b="1" i="1" dirty="0" smtClean="0"/>
              <a:t>Supernode B</a:t>
            </a:r>
            <a:endParaRPr lang="en-US" sz="2400" b="1" i="1" dirty="0"/>
          </a:p>
        </p:txBody>
      </p:sp>
      <p:cxnSp>
        <p:nvCxnSpPr>
          <p:cNvPr id="86" name="Curved Connector 85"/>
          <p:cNvCxnSpPr>
            <a:stCxn id="71" idx="2"/>
            <a:endCxn id="31" idx="0"/>
          </p:cNvCxnSpPr>
          <p:nvPr/>
        </p:nvCxnSpPr>
        <p:spPr>
          <a:xfrm rot="16200000" flipH="1">
            <a:off x="9001381" y="628902"/>
            <a:ext cx="811503" cy="1416842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Curved Connector 109"/>
          <p:cNvCxnSpPr>
            <a:stCxn id="71" idx="1"/>
            <a:endCxn id="70" idx="3"/>
          </p:cNvCxnSpPr>
          <p:nvPr/>
        </p:nvCxnSpPr>
        <p:spPr>
          <a:xfrm rot="10800000">
            <a:off x="4420200" y="700740"/>
            <a:ext cx="3296583" cy="12700"/>
          </a:xfrm>
          <a:prstGeom prst="curvedConnector3">
            <a:avLst>
              <a:gd name="adj1" fmla="val 50000"/>
            </a:avLst>
          </a:prstGeom>
          <a:ln w="66675">
            <a:solidFill>
              <a:schemeClr val="accent4">
                <a:lumMod val="50000"/>
              </a:schemeClr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72061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75191" y="2119313"/>
            <a:ext cx="3967155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75192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19895" y="2119313"/>
            <a:ext cx="3957632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90155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2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1839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719895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4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13673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5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55357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6</a:t>
            </a:r>
          </a:p>
        </p:txBody>
      </p:sp>
      <p:cxnSp>
        <p:nvCxnSpPr>
          <p:cNvPr id="17" name="Straight Connector 16"/>
          <p:cNvCxnSpPr>
            <a:stCxn id="7" idx="0"/>
          </p:cNvCxnSpPr>
          <p:nvPr/>
        </p:nvCxnSpPr>
        <p:spPr>
          <a:xfrm flipV="1">
            <a:off x="2037166" y="2757489"/>
            <a:ext cx="561974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463531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4318399" y="2757489"/>
            <a:ext cx="561974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7314022" y="2757489"/>
            <a:ext cx="529821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716577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9589312" y="2757489"/>
            <a:ext cx="544107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4" idx="3"/>
            <a:endCxn id="10" idx="1"/>
          </p:cNvCxnSpPr>
          <p:nvPr/>
        </p:nvCxnSpPr>
        <p:spPr>
          <a:xfrm>
            <a:off x="5442346" y="2438401"/>
            <a:ext cx="1277549" cy="12700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5518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475191" y="2119313"/>
            <a:ext cx="3967155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A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475192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1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719895" y="2119313"/>
            <a:ext cx="3957632" cy="638176"/>
          </a:xfrm>
          <a:prstGeom prst="roundRect">
            <a:avLst/>
          </a:prstGeom>
          <a:ln w="34925"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Bank B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290155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2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31839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3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6719895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4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8136737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5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9553579" y="32194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Customer 6</a:t>
            </a:r>
          </a:p>
        </p:txBody>
      </p:sp>
      <p:cxnSp>
        <p:nvCxnSpPr>
          <p:cNvPr id="17" name="Straight Connector 16"/>
          <p:cNvCxnSpPr>
            <a:stCxn id="7" idx="0"/>
          </p:cNvCxnSpPr>
          <p:nvPr/>
        </p:nvCxnSpPr>
        <p:spPr>
          <a:xfrm flipV="1">
            <a:off x="2037166" y="2757489"/>
            <a:ext cx="561974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3463531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 flipV="1">
            <a:off x="4318399" y="2757489"/>
            <a:ext cx="561974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7314022" y="2757489"/>
            <a:ext cx="529821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8716577" y="2757489"/>
            <a:ext cx="0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 flipV="1">
            <a:off x="9589312" y="2757489"/>
            <a:ext cx="544107" cy="461962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urved Connector 26"/>
          <p:cNvCxnSpPr>
            <a:stCxn id="4" idx="3"/>
            <a:endCxn id="10" idx="1"/>
          </p:cNvCxnSpPr>
          <p:nvPr/>
        </p:nvCxnSpPr>
        <p:spPr>
          <a:xfrm>
            <a:off x="5442346" y="2438401"/>
            <a:ext cx="1277549" cy="12700"/>
          </a:xfrm>
          <a:prstGeom prst="curvedConnector3">
            <a:avLst>
              <a:gd name="adj1" fmla="val 50000"/>
            </a:avLst>
          </a:prstGeom>
          <a:ln w="47625">
            <a:solidFill>
              <a:srgbClr val="00B050"/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1316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8329614" y="685800"/>
            <a:ext cx="2328862" cy="2476500"/>
            <a:chOff x="8329614" y="685800"/>
            <a:chExt cx="2328862" cy="2476500"/>
          </a:xfrm>
        </p:grpSpPr>
        <p:sp>
          <p:nvSpPr>
            <p:cNvPr id="2" name="Rounded Rectangle 1"/>
            <p:cNvSpPr/>
            <p:nvPr/>
          </p:nvSpPr>
          <p:spPr>
            <a:xfrm>
              <a:off x="8329614" y="685800"/>
              <a:ext cx="2328862" cy="771525"/>
            </a:xfrm>
            <a:prstGeom prst="roundRect">
              <a:avLst/>
            </a:prstGeom>
            <a:ln w="34925">
              <a:solidFill>
                <a:srgbClr val="00206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Bank Na</a:t>
              </a:r>
            </a:p>
          </p:txBody>
        </p:sp>
        <p:sp>
          <p:nvSpPr>
            <p:cNvPr id="3" name="Rounded Rectangle 2"/>
            <p:cNvSpPr/>
            <p:nvPr/>
          </p:nvSpPr>
          <p:spPr>
            <a:xfrm>
              <a:off x="8329614" y="2390775"/>
              <a:ext cx="2328862" cy="771525"/>
            </a:xfrm>
            <a:prstGeom prst="roundRect">
              <a:avLst/>
            </a:prstGeom>
            <a:ln w="34925">
              <a:solidFill>
                <a:srgbClr val="00206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Bank Nb</a:t>
              </a:r>
            </a:p>
          </p:txBody>
        </p:sp>
        <p:cxnSp>
          <p:nvCxnSpPr>
            <p:cNvPr id="11" name="Curved Connector 10"/>
            <p:cNvCxnSpPr/>
            <p:nvPr/>
          </p:nvCxnSpPr>
          <p:spPr>
            <a:xfrm rot="5400000">
              <a:off x="9040815" y="1924844"/>
              <a:ext cx="919163" cy="12700"/>
            </a:xfrm>
            <a:prstGeom prst="curvedConnector3">
              <a:avLst/>
            </a:prstGeom>
            <a:ln w="120650" cmpd="tri">
              <a:solidFill>
                <a:srgbClr val="00B050"/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9554912" y="1753671"/>
              <a:ext cx="6190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TX N</a:t>
              </a:r>
              <a:endParaRPr lang="en-US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4254105" y="700087"/>
            <a:ext cx="2328862" cy="2481263"/>
            <a:chOff x="4254105" y="700087"/>
            <a:chExt cx="2328862" cy="2481263"/>
          </a:xfrm>
        </p:grpSpPr>
        <p:sp>
          <p:nvSpPr>
            <p:cNvPr id="55" name="Rounded Rectangle 54"/>
            <p:cNvSpPr/>
            <p:nvPr/>
          </p:nvSpPr>
          <p:spPr>
            <a:xfrm>
              <a:off x="4254105" y="2409825"/>
              <a:ext cx="2328862" cy="771525"/>
            </a:xfrm>
            <a:prstGeom prst="roundRect">
              <a:avLst/>
            </a:prstGeom>
            <a:ln w="34925">
              <a:solidFill>
                <a:srgbClr val="00206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Bank 1b</a:t>
              </a:r>
            </a:p>
          </p:txBody>
        </p:sp>
        <p:sp>
          <p:nvSpPr>
            <p:cNvPr id="56" name="Rounded Rectangle 55"/>
            <p:cNvSpPr/>
            <p:nvPr/>
          </p:nvSpPr>
          <p:spPr>
            <a:xfrm>
              <a:off x="4254105" y="700087"/>
              <a:ext cx="2328862" cy="771525"/>
            </a:xfrm>
            <a:prstGeom prst="roundRect">
              <a:avLst/>
            </a:prstGeom>
            <a:ln w="34925">
              <a:solidFill>
                <a:srgbClr val="00206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Bank 1a</a:t>
              </a:r>
            </a:p>
          </p:txBody>
        </p:sp>
        <p:cxnSp>
          <p:nvCxnSpPr>
            <p:cNvPr id="57" name="Curved Connector 56"/>
            <p:cNvCxnSpPr>
              <a:stCxn id="57" idx="2"/>
              <a:endCxn id="56" idx="0"/>
            </p:cNvCxnSpPr>
            <p:nvPr/>
          </p:nvCxnSpPr>
          <p:spPr>
            <a:xfrm rot="5400000">
              <a:off x="4949430" y="1940718"/>
              <a:ext cx="938213" cy="12700"/>
            </a:xfrm>
            <a:prstGeom prst="curvedConnector3">
              <a:avLst/>
            </a:prstGeom>
            <a:ln w="120650" cmpd="tri">
              <a:solidFill>
                <a:srgbClr val="00B050"/>
              </a:solidFill>
              <a:headEnd type="triangle" w="sm" len="sm"/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/>
            <p:cNvSpPr txBox="1"/>
            <p:nvPr/>
          </p:nvSpPr>
          <p:spPr>
            <a:xfrm>
              <a:off x="5466630" y="1762402"/>
              <a:ext cx="58702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TX 1</a:t>
              </a:r>
              <a:endParaRPr lang="en-US" dirty="0"/>
            </a:p>
          </p:txBody>
        </p:sp>
      </p:grpSp>
      <p:cxnSp>
        <p:nvCxnSpPr>
          <p:cNvPr id="60" name="Straight Connector 59"/>
          <p:cNvCxnSpPr/>
          <p:nvPr/>
        </p:nvCxnSpPr>
        <p:spPr>
          <a:xfrm>
            <a:off x="6372225" y="1947068"/>
            <a:ext cx="2428875" cy="0"/>
          </a:xfrm>
          <a:prstGeom prst="line">
            <a:avLst/>
          </a:prstGeom>
          <a:ln w="254000" cap="rnd">
            <a:solidFill>
              <a:srgbClr val="FF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547561" y="3459441"/>
            <a:ext cx="6078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have n parallel transactions, happening between </a:t>
            </a:r>
            <a:r>
              <a:rPr lang="en-US" smtClean="0"/>
              <a:t>2n nodes.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36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ounded Rectangle 36"/>
          <p:cNvSpPr/>
          <p:nvPr/>
        </p:nvSpPr>
        <p:spPr>
          <a:xfrm>
            <a:off x="1343026" y="3026062"/>
            <a:ext cx="3657600" cy="3560476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smtClean="0">
                <a:solidFill>
                  <a:schemeClr val="tx1"/>
                </a:solidFill>
              </a:rPr>
              <a:t>Node Group A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2599140" y="33718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Bank A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3723088" y="4481513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Bank A’s</a:t>
            </a:r>
            <a:br>
              <a:rPr lang="en-US" sz="1600" dirty="0" smtClean="0"/>
            </a:br>
            <a:r>
              <a:rPr lang="en-US" sz="1600" dirty="0" smtClean="0"/>
              <a:t>subsidiary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475192" y="4481513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Bank A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8109353" y="3371851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Bank B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9233301" y="4481513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smtClean="0"/>
              <a:t>Bank B</a:t>
            </a:r>
            <a:endParaRPr lang="en-US" sz="1600" dirty="0" smtClean="0"/>
          </a:p>
        </p:txBody>
      </p:sp>
      <p:sp>
        <p:nvSpPr>
          <p:cNvPr id="7" name="Rounded Rectangle 6"/>
          <p:cNvSpPr/>
          <p:nvPr/>
        </p:nvSpPr>
        <p:spPr>
          <a:xfrm>
            <a:off x="6985405" y="4481513"/>
            <a:ext cx="1123948" cy="638176"/>
          </a:xfrm>
          <a:prstGeom prst="roundRect">
            <a:avLst/>
          </a:prstGeom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Bank B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795152" y="1346345"/>
            <a:ext cx="2247896" cy="1354930"/>
            <a:chOff x="4847036" y="230983"/>
            <a:chExt cx="2247896" cy="1354930"/>
          </a:xfrm>
        </p:grpSpPr>
        <p:sp>
          <p:nvSpPr>
            <p:cNvPr id="10" name="Rounded Rectangle 9"/>
            <p:cNvSpPr/>
            <p:nvPr/>
          </p:nvSpPr>
          <p:spPr>
            <a:xfrm>
              <a:off x="4847036" y="230983"/>
              <a:ext cx="2247896" cy="1354930"/>
            </a:xfrm>
            <a:prstGeom prst="roundRect">
              <a:avLst/>
            </a:prstGeom>
            <a:pattFill prst="lgGrid">
              <a:fgClr>
                <a:schemeClr val="accent1"/>
              </a:fgClr>
              <a:bgClr>
                <a:schemeClr val="bg1"/>
              </a:bgClr>
            </a:pattFill>
            <a:ln w="44450">
              <a:solidFill>
                <a:srgbClr val="C00000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2000" dirty="0" smtClean="0">
                <a:ln w="25400">
                  <a:solidFill>
                    <a:schemeClr val="tx1"/>
                  </a:solidFill>
                  <a:prstDash val="solid"/>
                </a:ln>
                <a:solidFill>
                  <a:schemeClr val="tx1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32984" y="585282"/>
              <a:ext cx="1476000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RAFT Cluster</a:t>
              </a:r>
              <a:br>
                <a:rPr lang="en-US" b="1" dirty="0" smtClean="0"/>
              </a:br>
              <a:r>
                <a:rPr lang="en-US" b="1" dirty="0" smtClean="0"/>
                <a:t>(many nodes)</a:t>
              </a:r>
              <a:endParaRPr lang="en-US" b="1" dirty="0"/>
            </a:p>
          </p:txBody>
        </p:sp>
      </p:grpSp>
      <p:cxnSp>
        <p:nvCxnSpPr>
          <p:cNvPr id="18" name="Curved Connector 17"/>
          <p:cNvCxnSpPr>
            <a:stCxn id="2" idx="1"/>
            <a:endCxn id="4" idx="0"/>
          </p:cNvCxnSpPr>
          <p:nvPr/>
        </p:nvCxnSpPr>
        <p:spPr>
          <a:xfrm rot="10800000" flipV="1">
            <a:off x="2037166" y="3690939"/>
            <a:ext cx="561974" cy="790574"/>
          </a:xfrm>
          <a:prstGeom prst="curvedConnector2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2" idx="3"/>
            <a:endCxn id="3" idx="0"/>
          </p:cNvCxnSpPr>
          <p:nvPr/>
        </p:nvCxnSpPr>
        <p:spPr>
          <a:xfrm>
            <a:off x="3723088" y="3690939"/>
            <a:ext cx="561974" cy="790574"/>
          </a:xfrm>
          <a:prstGeom prst="curvedConnector2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23" idx="1"/>
          </p:cNvCxnSpPr>
          <p:nvPr/>
        </p:nvCxnSpPr>
        <p:spPr>
          <a:xfrm rot="10800000" flipV="1">
            <a:off x="7547379" y="3690939"/>
            <a:ext cx="561974" cy="790574"/>
          </a:xfrm>
          <a:prstGeom prst="curvedConnector2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>
            <a:stCxn id="3" idx="1"/>
            <a:endCxn id="4" idx="3"/>
          </p:cNvCxnSpPr>
          <p:nvPr/>
        </p:nvCxnSpPr>
        <p:spPr>
          <a:xfrm rot="10800000">
            <a:off x="2599140" y="4800601"/>
            <a:ext cx="1123948" cy="12700"/>
          </a:xfrm>
          <a:prstGeom prst="curvedConnector3">
            <a:avLst>
              <a:gd name="adj1" fmla="val 50000"/>
            </a:avLst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urved Connector 30"/>
          <p:cNvCxnSpPr>
            <a:stCxn id="7" idx="3"/>
            <a:endCxn id="6" idx="1"/>
          </p:cNvCxnSpPr>
          <p:nvPr/>
        </p:nvCxnSpPr>
        <p:spPr>
          <a:xfrm>
            <a:off x="8109353" y="4800601"/>
            <a:ext cx="1123948" cy="12700"/>
          </a:xfrm>
          <a:prstGeom prst="curvedConnector3">
            <a:avLst>
              <a:gd name="adj1" fmla="val 50000"/>
            </a:avLst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urved Connector 31"/>
          <p:cNvCxnSpPr>
            <a:stCxn id="5" idx="3"/>
            <a:endCxn id="6" idx="0"/>
          </p:cNvCxnSpPr>
          <p:nvPr/>
        </p:nvCxnSpPr>
        <p:spPr>
          <a:xfrm>
            <a:off x="9233301" y="3690939"/>
            <a:ext cx="561974" cy="790574"/>
          </a:xfrm>
          <a:prstGeom prst="curvedConnector2">
            <a:avLst/>
          </a:prstGeom>
          <a:ln w="412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/>
          <p:cNvSpPr/>
          <p:nvPr/>
        </p:nvSpPr>
        <p:spPr>
          <a:xfrm>
            <a:off x="6837574" y="3020363"/>
            <a:ext cx="3657600" cy="3560476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Group B</a:t>
            </a:r>
            <a:endParaRPr lang="en-US" sz="2400" b="1" dirty="0">
              <a:solidFill>
                <a:schemeClr val="tx1"/>
              </a:solidFill>
            </a:endParaRPr>
          </a:p>
        </p:txBody>
      </p:sp>
      <p:cxnSp>
        <p:nvCxnSpPr>
          <p:cNvPr id="40" name="Curved Connector 39"/>
          <p:cNvCxnSpPr>
            <a:stCxn id="37" idx="3"/>
            <a:endCxn id="38" idx="1"/>
          </p:cNvCxnSpPr>
          <p:nvPr/>
        </p:nvCxnSpPr>
        <p:spPr>
          <a:xfrm flipV="1">
            <a:off x="5000626" y="4800601"/>
            <a:ext cx="1836948" cy="5699"/>
          </a:xfrm>
          <a:prstGeom prst="curvedConnector3">
            <a:avLst/>
          </a:prstGeom>
          <a:ln w="85725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0" idx="2"/>
          </p:cNvCxnSpPr>
          <p:nvPr/>
        </p:nvCxnSpPr>
        <p:spPr>
          <a:xfrm>
            <a:off x="5919100" y="2701275"/>
            <a:ext cx="0" cy="2128838"/>
          </a:xfrm>
          <a:prstGeom prst="straightConnector1">
            <a:avLst/>
          </a:prstGeom>
          <a:ln w="117475" cap="rnd" cmpd="tri">
            <a:solidFill>
              <a:schemeClr val="accent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806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475" y="420688"/>
            <a:ext cx="8921750" cy="534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43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586014" y="2796905"/>
            <a:ext cx="3800475" cy="3747629"/>
          </a:xfrm>
          <a:prstGeom prst="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u="sng" dirty="0" smtClean="0">
                <a:solidFill>
                  <a:schemeClr val="accent6">
                    <a:lumMod val="50000"/>
                  </a:schemeClr>
                </a:solidFill>
              </a:rPr>
              <a:t>Party A</a:t>
            </a:r>
            <a:endParaRPr lang="en-US" b="1" u="sng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2043214" y="3074453"/>
            <a:ext cx="2928937" cy="2784281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A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945708" y="3305576"/>
            <a:ext cx="1123948" cy="63817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smtClean="0"/>
              <a:t>CordApps</a:t>
            </a:r>
            <a:endParaRPr lang="en-US" sz="1600" dirty="0" smtClean="0"/>
          </a:p>
        </p:txBody>
      </p:sp>
      <p:sp>
        <p:nvSpPr>
          <p:cNvPr id="5" name="Can 4"/>
          <p:cNvSpPr/>
          <p:nvPr/>
        </p:nvSpPr>
        <p:spPr>
          <a:xfrm>
            <a:off x="2912370" y="4242009"/>
            <a:ext cx="1190624" cy="449167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vault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Can 5"/>
          <p:cNvSpPr/>
          <p:nvPr/>
        </p:nvSpPr>
        <p:spPr>
          <a:xfrm>
            <a:off x="2912370" y="4785678"/>
            <a:ext cx="1190624" cy="449167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TXs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7303294" y="3074453"/>
            <a:ext cx="2928937" cy="2784281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400" b="1" dirty="0" smtClean="0">
                <a:solidFill>
                  <a:schemeClr val="tx1"/>
                </a:solidFill>
              </a:rPr>
              <a:t>Node A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8205788" y="3305576"/>
            <a:ext cx="1123948" cy="63817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34925"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smtClean="0"/>
              <a:t>CordApps</a:t>
            </a:r>
            <a:endParaRPr lang="en-US" sz="1600" dirty="0" smtClean="0"/>
          </a:p>
        </p:txBody>
      </p:sp>
      <p:sp>
        <p:nvSpPr>
          <p:cNvPr id="20" name="Can 19"/>
          <p:cNvSpPr/>
          <p:nvPr/>
        </p:nvSpPr>
        <p:spPr>
          <a:xfrm>
            <a:off x="8172450" y="4242009"/>
            <a:ext cx="1190624" cy="449167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vault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" name="Can 20"/>
          <p:cNvSpPr/>
          <p:nvPr/>
        </p:nvSpPr>
        <p:spPr>
          <a:xfrm>
            <a:off x="8172450" y="4785678"/>
            <a:ext cx="1190624" cy="449167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TXs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846094" y="2796905"/>
            <a:ext cx="3800475" cy="3747629"/>
          </a:xfrm>
          <a:prstGeom prst="rect">
            <a:avLst/>
          </a:prstGeom>
          <a:solidFill>
            <a:schemeClr val="bg1">
              <a:alpha val="0"/>
            </a:schemeClr>
          </a:solidFill>
          <a:ln w="508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3200" b="1" u="sng" dirty="0" smtClean="0">
                <a:solidFill>
                  <a:schemeClr val="accent6">
                    <a:lumMod val="50000"/>
                  </a:schemeClr>
                </a:solidFill>
              </a:rPr>
              <a:t>Party B</a:t>
            </a:r>
            <a:endParaRPr lang="en-US" b="1" u="sng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Left-Right Arrow 22"/>
          <p:cNvSpPr/>
          <p:nvPr/>
        </p:nvSpPr>
        <p:spPr>
          <a:xfrm>
            <a:off x="781879" y="1928813"/>
            <a:ext cx="10469217" cy="32861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AMPQ 1.0/TLS</a:t>
            </a:r>
            <a:endParaRPr lang="en-US"/>
          </a:p>
        </p:txBody>
      </p:sp>
      <p:sp>
        <p:nvSpPr>
          <p:cNvPr id="24" name="Left-Right Arrow 23"/>
          <p:cNvSpPr/>
          <p:nvPr/>
        </p:nvSpPr>
        <p:spPr>
          <a:xfrm rot="16200000">
            <a:off x="3226798" y="2422449"/>
            <a:ext cx="518906" cy="152397"/>
          </a:xfrm>
          <a:prstGeom prst="leftRight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Left-Right Arrow 24"/>
          <p:cNvSpPr/>
          <p:nvPr/>
        </p:nvSpPr>
        <p:spPr>
          <a:xfrm rot="16200000">
            <a:off x="8549980" y="2396338"/>
            <a:ext cx="518906" cy="152397"/>
          </a:xfrm>
          <a:prstGeom prst="leftRight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/>
          <p:cNvSpPr/>
          <p:nvPr/>
        </p:nvSpPr>
        <p:spPr>
          <a:xfrm>
            <a:off x="2767120" y="242922"/>
            <a:ext cx="1447074" cy="1146412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Notary services</a:t>
            </a:r>
            <a:br>
              <a:rPr lang="en-US" b="1" dirty="0" smtClean="0">
                <a:solidFill>
                  <a:schemeClr val="tx1"/>
                </a:solidFill>
              </a:rPr>
            </a:br>
            <a:r>
              <a:rPr lang="en-US" b="1" dirty="0" smtClean="0">
                <a:solidFill>
                  <a:schemeClr val="tx1"/>
                </a:solidFill>
              </a:rPr>
              <a:t/>
            </a:r>
            <a:br>
              <a:rPr lang="en-US" b="1" dirty="0" smtClean="0">
                <a:solidFill>
                  <a:schemeClr val="tx1"/>
                </a:solidFill>
              </a:rPr>
            </a:b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7" name="Can 26"/>
          <p:cNvSpPr/>
          <p:nvPr/>
        </p:nvSpPr>
        <p:spPr>
          <a:xfrm>
            <a:off x="3070054" y="945127"/>
            <a:ext cx="896800" cy="297886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TXs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5306256" y="242922"/>
            <a:ext cx="1447074" cy="1146412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Network map</a:t>
            </a:r>
            <a:br>
              <a:rPr lang="en-US" b="1" dirty="0" smtClean="0">
                <a:solidFill>
                  <a:schemeClr val="tx1"/>
                </a:solidFill>
              </a:rPr>
            </a:br>
            <a:r>
              <a:rPr lang="en-US" b="1" dirty="0" smtClean="0">
                <a:solidFill>
                  <a:schemeClr val="tx1"/>
                </a:solidFill>
              </a:rPr>
              <a:t/>
            </a:r>
            <a:br>
              <a:rPr lang="en-US" b="1" dirty="0" smtClean="0">
                <a:solidFill>
                  <a:schemeClr val="tx1"/>
                </a:solidFill>
              </a:rPr>
            </a:b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9" name="Can 28"/>
          <p:cNvSpPr/>
          <p:nvPr/>
        </p:nvSpPr>
        <p:spPr>
          <a:xfrm>
            <a:off x="5609190" y="945127"/>
            <a:ext cx="896800" cy="297886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storage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7845391" y="242922"/>
            <a:ext cx="1775687" cy="1146412"/>
          </a:xfrm>
          <a:prstGeom prst="roundRect">
            <a:avLst/>
          </a:prstGeom>
          <a:gradFill>
            <a:gsLst>
              <a:gs pos="45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Permissioning</a:t>
            </a:r>
            <a:br>
              <a:rPr lang="en-US" b="1" dirty="0" smtClean="0">
                <a:solidFill>
                  <a:schemeClr val="tx1"/>
                </a:solidFill>
              </a:rPr>
            </a:br>
            <a:r>
              <a:rPr lang="en-US" sz="1600" b="1" dirty="0" smtClean="0">
                <a:solidFill>
                  <a:schemeClr val="tx1"/>
                </a:solidFill>
              </a:rPr>
              <a:t/>
            </a:r>
            <a:br>
              <a:rPr lang="en-US" sz="1600" b="1" dirty="0" smtClean="0">
                <a:solidFill>
                  <a:schemeClr val="tx1"/>
                </a:solidFill>
              </a:rPr>
            </a:br>
            <a:r>
              <a:rPr lang="en-US" sz="1600" b="1" dirty="0" smtClean="0">
                <a:solidFill>
                  <a:schemeClr val="tx1"/>
                </a:solidFill>
              </a:rPr>
              <a:t/>
            </a:r>
            <a:br>
              <a:rPr lang="en-US" sz="1600" b="1" dirty="0" smtClean="0">
                <a:solidFill>
                  <a:schemeClr val="tx1"/>
                </a:solidFill>
              </a:rPr>
            </a:b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31" name="Can 30"/>
          <p:cNvSpPr/>
          <p:nvPr/>
        </p:nvSpPr>
        <p:spPr>
          <a:xfrm>
            <a:off x="8044844" y="810223"/>
            <a:ext cx="1376780" cy="394874"/>
          </a:xfrm>
          <a:prstGeom prst="can">
            <a:avLst/>
          </a:prstGeom>
          <a:solidFill>
            <a:schemeClr val="accent2">
              <a:lumMod val="50000"/>
              <a:alpha val="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TLS certificates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2" name="Left-Right Arrow 31"/>
          <p:cNvSpPr/>
          <p:nvPr/>
        </p:nvSpPr>
        <p:spPr>
          <a:xfrm rot="16200000">
            <a:off x="3231205" y="1625079"/>
            <a:ext cx="518906" cy="152397"/>
          </a:xfrm>
          <a:prstGeom prst="leftRight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-Right Arrow 32"/>
          <p:cNvSpPr/>
          <p:nvPr/>
        </p:nvSpPr>
        <p:spPr>
          <a:xfrm rot="16200000">
            <a:off x="5770340" y="1625080"/>
            <a:ext cx="518906" cy="152397"/>
          </a:xfrm>
          <a:prstGeom prst="leftRight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-Right Arrow 33"/>
          <p:cNvSpPr/>
          <p:nvPr/>
        </p:nvSpPr>
        <p:spPr>
          <a:xfrm rot="16200000">
            <a:off x="8549980" y="1625080"/>
            <a:ext cx="518906" cy="152397"/>
          </a:xfrm>
          <a:prstGeom prst="leftRightArrow">
            <a:avLst/>
          </a:prstGeom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43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29100" y="897289"/>
            <a:ext cx="2406489" cy="879692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100 AAPL in account Sell </a:t>
            </a:r>
            <a:r>
              <a:rPr lang="en-US" sz="2000" dirty="0"/>
              <a:t>AAPL @ </a:t>
            </a:r>
            <a:r>
              <a:rPr lang="en-US" sz="2000"/>
              <a:t>$</a:t>
            </a:r>
            <a:r>
              <a:rPr lang="en-US" sz="2000" smtClean="0"/>
              <a:t>116.15</a:t>
            </a:r>
            <a:endParaRPr lang="en-US" sz="2000" dirty="0"/>
          </a:p>
        </p:txBody>
      </p:sp>
      <p:sp>
        <p:nvSpPr>
          <p:cNvPr id="8" name="Rounded Rectangle 7"/>
          <p:cNvSpPr/>
          <p:nvPr/>
        </p:nvSpPr>
        <p:spPr>
          <a:xfrm>
            <a:off x="429100" y="1924832"/>
            <a:ext cx="2406489" cy="749744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$11,615.00</a:t>
            </a:r>
            <a:endParaRPr lang="en-US" sz="2000" dirty="0"/>
          </a:p>
        </p:txBody>
      </p:sp>
      <p:sp>
        <p:nvSpPr>
          <p:cNvPr id="9" name="Rounded Rectangle 8"/>
          <p:cNvSpPr/>
          <p:nvPr/>
        </p:nvSpPr>
        <p:spPr>
          <a:xfrm>
            <a:off x="5900992" y="897289"/>
            <a:ext cx="2080492" cy="706581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Sell F @ </a:t>
            </a:r>
            <a:r>
              <a:rPr lang="en-US" sz="2000" smtClean="0"/>
              <a:t>$13.17</a:t>
            </a:r>
            <a:endParaRPr lang="en-US" sz="2000" dirty="0" smtClean="0"/>
          </a:p>
        </p:txBody>
      </p:sp>
      <p:sp>
        <p:nvSpPr>
          <p:cNvPr id="10" name="Rounded Rectangle 9"/>
          <p:cNvSpPr/>
          <p:nvPr/>
        </p:nvSpPr>
        <p:spPr>
          <a:xfrm>
            <a:off x="3303591" y="897289"/>
            <a:ext cx="2135140" cy="706581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Buy F @ </a:t>
            </a:r>
            <a:r>
              <a:rPr lang="en-US" sz="2000" smtClean="0"/>
              <a:t>$12.59</a:t>
            </a:r>
            <a:endParaRPr lang="en-US" sz="2000" dirty="0"/>
          </a:p>
        </p:txBody>
      </p:sp>
      <p:sp>
        <p:nvSpPr>
          <p:cNvPr id="11" name="Rounded Rectangle 10"/>
          <p:cNvSpPr/>
          <p:nvPr/>
        </p:nvSpPr>
        <p:spPr>
          <a:xfrm>
            <a:off x="8443745" y="897289"/>
            <a:ext cx="2080492" cy="1027543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Funds from AAPL sale are received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237844" y="236952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1</a:t>
            </a:r>
            <a:endParaRPr lang="en-US" sz="2000" b="1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976661" y="236952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smtClean="0"/>
              <a:t>Day 2</a:t>
            </a:r>
            <a:endParaRPr lang="en-US" sz="2000" b="1" i="1"/>
          </a:p>
        </p:txBody>
      </p:sp>
      <p:sp>
        <p:nvSpPr>
          <p:cNvPr id="14" name="TextBox 13"/>
          <p:cNvSpPr txBox="1"/>
          <p:nvPr/>
        </p:nvSpPr>
        <p:spPr>
          <a:xfrm>
            <a:off x="6546738" y="236952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3</a:t>
            </a:r>
            <a:endParaRPr lang="en-US" sz="2000" b="1" i="1" dirty="0"/>
          </a:p>
        </p:txBody>
      </p:sp>
      <p:sp>
        <p:nvSpPr>
          <p:cNvPr id="15" name="TextBox 14"/>
          <p:cNvSpPr txBox="1"/>
          <p:nvPr/>
        </p:nvSpPr>
        <p:spPr>
          <a:xfrm>
            <a:off x="9091309" y="236952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4</a:t>
            </a:r>
            <a:endParaRPr lang="en-US" sz="2000" b="1" i="1" dirty="0"/>
          </a:p>
        </p:txBody>
      </p:sp>
      <p:sp>
        <p:nvSpPr>
          <p:cNvPr id="18" name="Rounded Rectangle 17"/>
          <p:cNvSpPr/>
          <p:nvPr/>
        </p:nvSpPr>
        <p:spPr>
          <a:xfrm>
            <a:off x="711433" y="5331558"/>
            <a:ext cx="2406489" cy="749744"/>
          </a:xfrm>
          <a:prstGeom prst="roundRect">
            <a:avLst/>
          </a:prstGeom>
          <a:ln w="254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$11,780.96</a:t>
            </a:r>
            <a:endParaRPr lang="en-US" dirty="0"/>
          </a:p>
        </p:txBody>
      </p:sp>
      <p:sp>
        <p:nvSpPr>
          <p:cNvPr id="19" name="Cross 18"/>
          <p:cNvSpPr/>
          <p:nvPr/>
        </p:nvSpPr>
        <p:spPr>
          <a:xfrm rot="18829932">
            <a:off x="6021187" y="2488259"/>
            <a:ext cx="929473" cy="914552"/>
          </a:xfrm>
          <a:prstGeom prst="plus">
            <a:avLst>
              <a:gd name="adj" fmla="val 40390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6810934" y="2749709"/>
            <a:ext cx="1118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/>
              <a:t>freeriding</a:t>
            </a:r>
            <a:endParaRPr lang="en-US" b="1" i="1" dirty="0"/>
          </a:p>
        </p:txBody>
      </p:sp>
      <p:sp>
        <p:nvSpPr>
          <p:cNvPr id="21" name="Rounded Rectangle 20"/>
          <p:cNvSpPr/>
          <p:nvPr/>
        </p:nvSpPr>
        <p:spPr>
          <a:xfrm>
            <a:off x="3297850" y="1763556"/>
            <a:ext cx="2135140" cy="911020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922 shares in F</a:t>
            </a:r>
          </a:p>
          <a:p>
            <a:pPr algn="ctr"/>
            <a:r>
              <a:rPr lang="en-US" sz="2000" dirty="0" smtClean="0"/>
              <a:t>$7.02</a:t>
            </a:r>
            <a:endParaRPr lang="en-US" sz="2000" dirty="0"/>
          </a:p>
        </p:txBody>
      </p:sp>
      <p:sp>
        <p:nvSpPr>
          <p:cNvPr id="22" name="Rounded Rectangle 21"/>
          <p:cNvSpPr/>
          <p:nvPr/>
        </p:nvSpPr>
        <p:spPr>
          <a:xfrm>
            <a:off x="5900992" y="1776981"/>
            <a:ext cx="2080492" cy="675555"/>
          </a:xfrm>
          <a:prstGeom prst="roundRect">
            <a:avLst/>
          </a:prstGeom>
          <a:ln w="254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$12,149.76</a:t>
            </a:r>
            <a:endParaRPr lang="en-US" sz="2000" dirty="0"/>
          </a:p>
        </p:txBody>
      </p:sp>
      <p:sp>
        <p:nvSpPr>
          <p:cNvPr id="23" name="Rounded Rectangle 22"/>
          <p:cNvSpPr/>
          <p:nvPr/>
        </p:nvSpPr>
        <p:spPr>
          <a:xfrm>
            <a:off x="711434" y="4304015"/>
            <a:ext cx="2406489" cy="879692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100 AAPL in account Sell </a:t>
            </a:r>
            <a:r>
              <a:rPr lang="en-US" sz="2000" dirty="0"/>
              <a:t>AAPL @ $</a:t>
            </a:r>
            <a:r>
              <a:rPr lang="en-US" sz="2000" dirty="0" smtClean="0"/>
              <a:t>116.15</a:t>
            </a:r>
            <a:endParaRPr lang="en-US" sz="2000" dirty="0"/>
          </a:p>
        </p:txBody>
      </p:sp>
      <p:sp>
        <p:nvSpPr>
          <p:cNvPr id="24" name="Rounded Rectangle 23"/>
          <p:cNvSpPr/>
          <p:nvPr/>
        </p:nvSpPr>
        <p:spPr>
          <a:xfrm>
            <a:off x="8726079" y="5521484"/>
            <a:ext cx="2104356" cy="669901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$11,615.00</a:t>
            </a:r>
            <a:endParaRPr lang="en-US" sz="2000" dirty="0"/>
          </a:p>
        </p:txBody>
      </p:sp>
      <p:sp>
        <p:nvSpPr>
          <p:cNvPr id="25" name="Rounded Rectangle 24"/>
          <p:cNvSpPr/>
          <p:nvPr/>
        </p:nvSpPr>
        <p:spPr>
          <a:xfrm>
            <a:off x="6183326" y="4304015"/>
            <a:ext cx="2080492" cy="706581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No action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585925" y="4304015"/>
            <a:ext cx="2135140" cy="706581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Buy F @ </a:t>
            </a:r>
            <a:r>
              <a:rPr lang="en-US" sz="2000" smtClean="0"/>
              <a:t>$12.59</a:t>
            </a:r>
            <a:endParaRPr lang="en-US" sz="2000" dirty="0"/>
          </a:p>
        </p:txBody>
      </p:sp>
      <p:sp>
        <p:nvSpPr>
          <p:cNvPr id="27" name="Rounded Rectangle 26"/>
          <p:cNvSpPr/>
          <p:nvPr/>
        </p:nvSpPr>
        <p:spPr>
          <a:xfrm>
            <a:off x="8726079" y="4304015"/>
            <a:ext cx="2104356" cy="1027543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Funds from AAPL sale are received</a:t>
            </a:r>
          </a:p>
          <a:p>
            <a:pPr algn="ctr"/>
            <a:r>
              <a:rPr lang="en-US" sz="2000" dirty="0"/>
              <a:t>Sell F @ $</a:t>
            </a:r>
            <a:r>
              <a:rPr lang="en-US" sz="2000" dirty="0" smtClean="0"/>
              <a:t>12.77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1520177" y="3713979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1</a:t>
            </a:r>
            <a:endParaRPr lang="en-US" sz="2000" b="1" i="1" dirty="0"/>
          </a:p>
        </p:txBody>
      </p:sp>
      <p:sp>
        <p:nvSpPr>
          <p:cNvPr id="29" name="TextBox 28"/>
          <p:cNvSpPr txBox="1"/>
          <p:nvPr/>
        </p:nvSpPr>
        <p:spPr>
          <a:xfrm>
            <a:off x="4253254" y="3713979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smtClean="0"/>
              <a:t>Day 2</a:t>
            </a:r>
            <a:endParaRPr lang="en-US" sz="2000" b="1" i="1"/>
          </a:p>
        </p:txBody>
      </p:sp>
      <p:sp>
        <p:nvSpPr>
          <p:cNvPr id="30" name="TextBox 29"/>
          <p:cNvSpPr txBox="1"/>
          <p:nvPr/>
        </p:nvSpPr>
        <p:spPr>
          <a:xfrm>
            <a:off x="6829072" y="3713979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3</a:t>
            </a:r>
            <a:endParaRPr lang="en-US" sz="2000" b="1" i="1" dirty="0"/>
          </a:p>
        </p:txBody>
      </p:sp>
      <p:sp>
        <p:nvSpPr>
          <p:cNvPr id="31" name="TextBox 30"/>
          <p:cNvSpPr txBox="1"/>
          <p:nvPr/>
        </p:nvSpPr>
        <p:spPr>
          <a:xfrm>
            <a:off x="9383757" y="3713979"/>
            <a:ext cx="7889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 smtClean="0"/>
              <a:t>Day 4</a:t>
            </a:r>
            <a:endParaRPr lang="en-US" sz="2000" b="1" i="1" dirty="0"/>
          </a:p>
        </p:txBody>
      </p:sp>
      <p:sp>
        <p:nvSpPr>
          <p:cNvPr id="34" name="Rounded Rectangle 33"/>
          <p:cNvSpPr/>
          <p:nvPr/>
        </p:nvSpPr>
        <p:spPr>
          <a:xfrm>
            <a:off x="3580184" y="5170282"/>
            <a:ext cx="2135140" cy="911020"/>
          </a:xfrm>
          <a:prstGeom prst="roundRect">
            <a:avLst/>
          </a:prstGeom>
          <a:ln w="25400"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922 shares in F</a:t>
            </a:r>
          </a:p>
          <a:p>
            <a:pPr algn="ctr"/>
            <a:r>
              <a:rPr lang="en-US" sz="2000" dirty="0" smtClean="0"/>
              <a:t>$7.02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7228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931333" y="1507067"/>
            <a:ext cx="1947334" cy="720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£100</a:t>
            </a: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31333" y="2397766"/>
            <a:ext cx="1947334" cy="719667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100 shares of A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931333" y="3292699"/>
            <a:ext cx="1947334" cy="720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90 shares of A</a:t>
            </a:r>
            <a:br>
              <a:rPr lang="en-US" smtClean="0"/>
            </a:br>
            <a:r>
              <a:rPr lang="en-US" smtClean="0"/>
              <a:t>£10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31333" y="4187965"/>
            <a:ext cx="1947334" cy="72000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8</a:t>
            </a:r>
            <a:r>
              <a:rPr lang="en-US" dirty="0" smtClean="0"/>
              <a:t>0 shares of A</a:t>
            </a:r>
            <a:br>
              <a:rPr lang="en-US" dirty="0" smtClean="0"/>
            </a:br>
            <a:r>
              <a:rPr lang="en-US" dirty="0" smtClean="0"/>
              <a:t>£20</a:t>
            </a:r>
            <a:endParaRPr lang="en-US" dirty="0"/>
          </a:p>
        </p:txBody>
      </p:sp>
      <p:cxnSp>
        <p:nvCxnSpPr>
          <p:cNvPr id="9" name="Curved Connector 8"/>
          <p:cNvCxnSpPr>
            <a:stCxn id="4" idx="1"/>
            <a:endCxn id="5" idx="1"/>
          </p:cNvCxnSpPr>
          <p:nvPr/>
        </p:nvCxnSpPr>
        <p:spPr>
          <a:xfrm rot="10800000" flipV="1">
            <a:off x="931333" y="1867066"/>
            <a:ext cx="12700" cy="890533"/>
          </a:xfrm>
          <a:prstGeom prst="curvedConnector3">
            <a:avLst>
              <a:gd name="adj1" fmla="val 180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urved Connector 10"/>
          <p:cNvCxnSpPr>
            <a:stCxn id="6" idx="1"/>
            <a:endCxn id="7" idx="1"/>
          </p:cNvCxnSpPr>
          <p:nvPr/>
        </p:nvCxnSpPr>
        <p:spPr>
          <a:xfrm rot="10800000" flipV="1">
            <a:off x="931333" y="3652699"/>
            <a:ext cx="12700" cy="895266"/>
          </a:xfrm>
          <a:prstGeom prst="curvedConnector3">
            <a:avLst>
              <a:gd name="adj1" fmla="val 180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5" idx="1"/>
            <a:endCxn id="6" idx="1"/>
          </p:cNvCxnSpPr>
          <p:nvPr/>
        </p:nvCxnSpPr>
        <p:spPr>
          <a:xfrm rot="10800000" flipV="1">
            <a:off x="931333" y="2757599"/>
            <a:ext cx="12700" cy="895099"/>
          </a:xfrm>
          <a:prstGeom prst="curvedConnector3">
            <a:avLst>
              <a:gd name="adj1" fmla="val 1800000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01134" y="717571"/>
            <a:ext cx="26077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Alice’s account throughout the day</a:t>
            </a:r>
            <a:endParaRPr lang="en-US" dirty="0"/>
          </a:p>
        </p:txBody>
      </p:sp>
      <p:cxnSp>
        <p:nvCxnSpPr>
          <p:cNvPr id="19" name="Curved Connector 18"/>
          <p:cNvCxnSpPr>
            <a:stCxn id="7" idx="3"/>
            <a:endCxn id="20" idx="1"/>
          </p:cNvCxnSpPr>
          <p:nvPr/>
        </p:nvCxnSpPr>
        <p:spPr>
          <a:xfrm flipV="1">
            <a:off x="2878667" y="3292699"/>
            <a:ext cx="846666" cy="1255266"/>
          </a:xfrm>
          <a:prstGeom prst="curved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725333" y="2397599"/>
            <a:ext cx="3505197" cy="1790199"/>
          </a:xfrm>
          <a:prstGeom prst="roundRect">
            <a:avLst/>
          </a:prstGeom>
          <a:ln w="25400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£80 go out of Alice’s account</a:t>
            </a:r>
          </a:p>
          <a:p>
            <a:pPr algn="ctr"/>
            <a:r>
              <a:rPr lang="en-US" dirty="0" smtClean="0"/>
              <a:t>80 shares credited to her account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728751" y="1363902"/>
            <a:ext cx="1498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mtClean="0"/>
              <a:t>Clearing </a:t>
            </a:r>
            <a:r>
              <a:rPr lang="en-US" dirty="0" smtClean="0"/>
              <a:t>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32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837591"/>
              </p:ext>
            </p:extLst>
          </p:nvPr>
        </p:nvGraphicFramePr>
        <p:xfrm>
          <a:off x="838200" y="1138234"/>
          <a:ext cx="8983133" cy="451557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110345"/>
                <a:gridCol w="3027988"/>
                <a:gridCol w="2844800"/>
              </a:tblGrid>
              <a:tr h="443968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Blockchains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Best feature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Worst feature</a:t>
                      </a:r>
                      <a:endParaRPr lang="en-US" sz="2400" dirty="0"/>
                    </a:p>
                  </a:txBody>
                  <a:tcPr/>
                </a:tc>
              </a:tr>
              <a:tr h="811675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Popularity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Poor performance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811675">
                <a:tc>
                  <a:txBody>
                    <a:bodyPr/>
                    <a:lstStyle/>
                    <a:p>
                      <a:pPr algn="ctr"/>
                      <a:endParaRPr lang="en-US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Security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Impractical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811675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Performance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Poor security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811675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Performance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Cost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  <a:tr h="811675"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Performance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dirty="0" smtClean="0"/>
                        <a:t>Impractical</a:t>
                      </a:r>
                      <a:endParaRPr lang="en-US" sz="2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739" y="1586748"/>
            <a:ext cx="805873" cy="8058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7253" t="23451" r="21608" b="33668"/>
          <a:stretch/>
        </p:blipFill>
        <p:spPr>
          <a:xfrm>
            <a:off x="1294240" y="2439299"/>
            <a:ext cx="2202873" cy="7725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686" y="3258492"/>
            <a:ext cx="2961982" cy="741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1385" y="4042563"/>
            <a:ext cx="2428585" cy="78049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75769" y="4942918"/>
            <a:ext cx="2239818" cy="62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921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108363" y="2466975"/>
            <a:ext cx="3158836" cy="1330036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Bank A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dirty="0" smtClean="0"/>
              <a:t>transaction{A, B}</a:t>
            </a:r>
            <a:br>
              <a:rPr lang="en-US" dirty="0" smtClean="0"/>
            </a:br>
            <a:r>
              <a:rPr lang="en-US" dirty="0" smtClean="0"/>
              <a:t>transaction{A, EX}</a:t>
            </a: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8077201" y="2466975"/>
            <a:ext cx="3158836" cy="1330036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Bank C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dirty="0" smtClean="0"/>
              <a:t>transaction{B, C}</a:t>
            </a:r>
            <a:endParaRPr lang="en-US" sz="2400" dirty="0"/>
          </a:p>
        </p:txBody>
      </p:sp>
      <p:sp>
        <p:nvSpPr>
          <p:cNvPr id="6" name="Rounded Rectangle 5"/>
          <p:cNvSpPr/>
          <p:nvPr/>
        </p:nvSpPr>
        <p:spPr>
          <a:xfrm>
            <a:off x="1108364" y="4433455"/>
            <a:ext cx="3158836" cy="1438708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Bank B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dirty="0" smtClean="0"/>
              <a:t>transaction{A, B}</a:t>
            </a:r>
            <a:br>
              <a:rPr lang="en-US" dirty="0" smtClean="0"/>
            </a:br>
            <a:r>
              <a:rPr lang="en-US" dirty="0" smtClean="0"/>
              <a:t>transaction{B, C}</a:t>
            </a:r>
            <a:br>
              <a:rPr lang="en-US" dirty="0" smtClean="0"/>
            </a:br>
            <a:r>
              <a:rPr lang="en-US" dirty="0" smtClean="0"/>
              <a:t>transaction{B, EX}</a:t>
            </a:r>
            <a:endParaRPr lang="en-US" sz="2400" dirty="0"/>
          </a:p>
        </p:txBody>
      </p:sp>
      <p:sp>
        <p:nvSpPr>
          <p:cNvPr id="7" name="Rounded Rectangle 6"/>
          <p:cNvSpPr/>
          <p:nvPr/>
        </p:nvSpPr>
        <p:spPr>
          <a:xfrm>
            <a:off x="8077201" y="4433455"/>
            <a:ext cx="3158836" cy="1438708"/>
          </a:xfrm>
          <a:prstGeom prst="roundRect">
            <a:avLst/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Exchange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dirty="0" smtClean="0"/>
              <a:t>transaction{B, EX}</a:t>
            </a:r>
            <a:br>
              <a:rPr lang="en-US" dirty="0" smtClean="0"/>
            </a:br>
            <a:r>
              <a:rPr lang="en-US" dirty="0" smtClean="0"/>
              <a:t>transaction{A, EX}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592782" y="657225"/>
            <a:ext cx="3158836" cy="2157411"/>
          </a:xfrm>
          <a:prstGeom prst="roundRect">
            <a:avLst/>
          </a:prstGeom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Regulator</a:t>
            </a:r>
            <a:br>
              <a:rPr lang="en-US" sz="2400" b="1" dirty="0" smtClean="0"/>
            </a:br>
            <a:r>
              <a:rPr lang="en-US" dirty="0" smtClean="0"/>
              <a:t>transaction{B, EX}</a:t>
            </a:r>
            <a:r>
              <a:rPr lang="en-US" sz="2400" b="1" dirty="0" smtClean="0"/>
              <a:t/>
            </a:r>
            <a:br>
              <a:rPr lang="en-US" sz="2400" b="1" dirty="0" smtClean="0"/>
            </a:br>
            <a:r>
              <a:rPr lang="en-US" dirty="0"/>
              <a:t> transaction{A, B}</a:t>
            </a:r>
            <a:br>
              <a:rPr lang="en-US" dirty="0"/>
            </a:br>
            <a:r>
              <a:rPr lang="en-US" dirty="0"/>
              <a:t>transaction{B, </a:t>
            </a:r>
            <a:r>
              <a:rPr lang="en-US"/>
              <a:t>C</a:t>
            </a:r>
            <a:r>
              <a:rPr lang="en-US" smtClean="0"/>
              <a:t>}</a:t>
            </a:r>
            <a:br>
              <a:rPr lang="en-US" smtClean="0"/>
            </a:br>
            <a:r>
              <a:rPr lang="en-US" smtClean="0"/>
              <a:t>transaction{A, EX}</a:t>
            </a:r>
            <a:endParaRPr lang="en-US" dirty="0" smtClean="0"/>
          </a:p>
        </p:txBody>
      </p:sp>
      <p:cxnSp>
        <p:nvCxnSpPr>
          <p:cNvPr id="10" name="Straight Arrow Connector 9"/>
          <p:cNvCxnSpPr>
            <a:stCxn id="4" idx="3"/>
            <a:endCxn id="7" idx="1"/>
          </p:cNvCxnSpPr>
          <p:nvPr/>
        </p:nvCxnSpPr>
        <p:spPr>
          <a:xfrm>
            <a:off x="4267199" y="3131993"/>
            <a:ext cx="3810002" cy="2020816"/>
          </a:xfrm>
          <a:prstGeom prst="straightConnector1">
            <a:avLst/>
          </a:prstGeom>
          <a:ln w="381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1"/>
          </p:cNvCxnSpPr>
          <p:nvPr/>
        </p:nvCxnSpPr>
        <p:spPr>
          <a:xfrm>
            <a:off x="4267200" y="5152809"/>
            <a:ext cx="3810001" cy="0"/>
          </a:xfrm>
          <a:prstGeom prst="straightConnector1">
            <a:avLst/>
          </a:prstGeom>
          <a:ln w="381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6" idx="0"/>
            <a:endCxn id="4" idx="2"/>
          </p:cNvCxnSpPr>
          <p:nvPr/>
        </p:nvCxnSpPr>
        <p:spPr>
          <a:xfrm flipH="1" flipV="1">
            <a:off x="2687781" y="3797011"/>
            <a:ext cx="1" cy="636444"/>
          </a:xfrm>
          <a:prstGeom prst="straightConnector1">
            <a:avLst/>
          </a:prstGeom>
          <a:ln w="381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" idx="1"/>
            <a:endCxn id="6" idx="3"/>
          </p:cNvCxnSpPr>
          <p:nvPr/>
        </p:nvCxnSpPr>
        <p:spPr>
          <a:xfrm flipH="1">
            <a:off x="4267200" y="3131993"/>
            <a:ext cx="3810001" cy="2020816"/>
          </a:xfrm>
          <a:prstGeom prst="straightConnector1">
            <a:avLst/>
          </a:prstGeom>
          <a:ln w="38100"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1687656" y="3074841"/>
            <a:ext cx="2000250" cy="527338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1687656" y="4932217"/>
            <a:ext cx="2000250" cy="810000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8656494" y="3160569"/>
            <a:ext cx="2000250" cy="368445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8656494" y="5069897"/>
            <a:ext cx="2000250" cy="545924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172075" y="1400173"/>
            <a:ext cx="2000250" cy="1066802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4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71564" y="1000124"/>
            <a:ext cx="3143250" cy="31861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Share</a:t>
            </a:r>
          </a:p>
          <a:p>
            <a:r>
              <a:rPr lang="en-US" sz="1100" dirty="0"/>
              <a:t> </a:t>
            </a:r>
            <a:r>
              <a:rPr lang="en-US" sz="900" dirty="0" smtClean="0"/>
              <a:t>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trans_ID</a:t>
            </a:r>
            <a:r>
              <a:rPr lang="en-US" dirty="0"/>
              <a:t>: </a:t>
            </a:r>
            <a:r>
              <a:rPr lang="en-US" dirty="0" smtClean="0"/>
              <a:t>String (PK)</a:t>
            </a:r>
            <a:br>
              <a:rPr lang="en-US" dirty="0" smtClean="0"/>
            </a:br>
            <a:r>
              <a:rPr lang="en-US" dirty="0" smtClean="0"/>
              <a:t>qty: Long</a:t>
            </a:r>
          </a:p>
          <a:p>
            <a:r>
              <a:rPr lang="en-US" dirty="0"/>
              <a:t>ticker: String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currency: String</a:t>
            </a:r>
          </a:p>
          <a:p>
            <a:r>
              <a:rPr lang="en-US" dirty="0"/>
              <a:t>p</a:t>
            </a:r>
            <a:r>
              <a:rPr lang="en-US" dirty="0" smtClean="0"/>
              <a:t>rice: Long</a:t>
            </a:r>
            <a:br>
              <a:rPr lang="en-US" dirty="0" smtClean="0"/>
            </a:br>
            <a:r>
              <a:rPr lang="en-US" dirty="0" smtClean="0"/>
              <a:t>owner_key</a:t>
            </a:r>
            <a:r>
              <a:rPr lang="en-US" dirty="0"/>
              <a:t>: </a:t>
            </a:r>
            <a:r>
              <a:rPr lang="en-US" dirty="0" smtClean="0"/>
              <a:t>String</a:t>
            </a:r>
            <a:br>
              <a:rPr lang="en-US" dirty="0" smtClean="0"/>
            </a:br>
            <a:r>
              <a:rPr lang="en-US" dirty="0" smtClean="0"/>
              <a:t>output_index: Int</a:t>
            </a:r>
          </a:p>
          <a:p>
            <a:r>
              <a:rPr lang="en-US" dirty="0"/>
              <a:t>e</a:t>
            </a:r>
            <a:r>
              <a:rPr lang="en-US" dirty="0" smtClean="0"/>
              <a:t>xecution_time: Instant</a:t>
            </a:r>
            <a:br>
              <a:rPr lang="en-US" dirty="0" smtClean="0"/>
            </a:br>
            <a:r>
              <a:rPr lang="en-US" dirty="0" smtClean="0"/>
              <a:t>issuer_key: String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3070225"/>
            <a:ext cx="6819900" cy="2489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8413" y="606425"/>
            <a:ext cx="9093200" cy="246380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1085850" y="1500193"/>
            <a:ext cx="31432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05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68" y="1042988"/>
            <a:ext cx="4357688" cy="52368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213" y="1042988"/>
            <a:ext cx="5514975" cy="538093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41527" y="1042988"/>
            <a:ext cx="5040000" cy="50400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30388" y="1057281"/>
            <a:ext cx="5040000" cy="504000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96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52240" y="874006"/>
            <a:ext cx="3414712" cy="2143124"/>
            <a:chOff x="414338" y="1271589"/>
            <a:chExt cx="3414712" cy="2143124"/>
          </a:xfrm>
        </p:grpSpPr>
        <p:sp>
          <p:nvSpPr>
            <p:cNvPr id="4" name="Rounded Rectangle 3"/>
            <p:cNvSpPr/>
            <p:nvPr/>
          </p:nvSpPr>
          <p:spPr>
            <a:xfrm>
              <a:off x="414338" y="1271589"/>
              <a:ext cx="3414712" cy="2143124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 flipH="1">
              <a:off x="510488" y="1442538"/>
              <a:ext cx="3222412" cy="646331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Bank A’s </a:t>
              </a:r>
              <a:r>
                <a:rPr lang="en-US" sz="3600" dirty="0"/>
                <a:t>💰💰💰 </a:t>
              </a:r>
              <a:endParaRPr lang="en-US" sz="48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865812" y="1901670"/>
            <a:ext cx="2587568" cy="369332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$1000 (owned by Bank A)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65812" y="2417267"/>
            <a:ext cx="2587568" cy="369332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$3500 (owned by Bank A)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11891" y="3414713"/>
            <a:ext cx="2292203" cy="923330"/>
          </a:xfrm>
          <a:prstGeom prst="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Apple Color Emoji" charset="0"/>
              </a:rPr>
              <a:t>📄</a:t>
            </a:r>
            <a:r>
              <a:rPr lang="en-US" dirty="0" smtClean="0"/>
              <a:t> (worth $400) owned by Bank B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0" idx="3"/>
            <a:endCxn id="36" idx="1"/>
          </p:cNvCxnSpPr>
          <p:nvPr/>
        </p:nvCxnSpPr>
        <p:spPr>
          <a:xfrm flipV="1">
            <a:off x="3453380" y="1480132"/>
            <a:ext cx="3456234" cy="606204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3" idx="3"/>
            <a:endCxn id="20" idx="1"/>
          </p:cNvCxnSpPr>
          <p:nvPr/>
        </p:nvCxnSpPr>
        <p:spPr>
          <a:xfrm>
            <a:off x="3304094" y="3876378"/>
            <a:ext cx="3636182" cy="56691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940276" y="3981623"/>
            <a:ext cx="2292203" cy="923330"/>
          </a:xfrm>
          <a:prstGeom prst="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Apple Color Emoji" charset="0"/>
              </a:rPr>
              <a:t>📄</a:t>
            </a:r>
            <a:r>
              <a:rPr lang="en-US" dirty="0" smtClean="0"/>
              <a:t> (worth $400) owned by Bank A</a:t>
            </a:r>
            <a:endParaRPr lang="en-US" dirty="0"/>
          </a:p>
        </p:txBody>
      </p:sp>
      <p:grpSp>
        <p:nvGrpSpPr>
          <p:cNvPr id="28" name="Group 27"/>
          <p:cNvGrpSpPr/>
          <p:nvPr/>
        </p:nvGrpSpPr>
        <p:grpSpPr>
          <a:xfrm>
            <a:off x="6437532" y="400278"/>
            <a:ext cx="3414712" cy="1964042"/>
            <a:chOff x="414338" y="1271589"/>
            <a:chExt cx="3414712" cy="2143124"/>
          </a:xfrm>
        </p:grpSpPr>
        <p:sp>
          <p:nvSpPr>
            <p:cNvPr id="29" name="Rounded Rectangle 28"/>
            <p:cNvSpPr/>
            <p:nvPr/>
          </p:nvSpPr>
          <p:spPr>
            <a:xfrm>
              <a:off x="414338" y="1271589"/>
              <a:ext cx="3414712" cy="2143124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/>
            <p:cNvSpPr txBox="1"/>
            <p:nvPr/>
          </p:nvSpPr>
          <p:spPr>
            <a:xfrm flipH="1">
              <a:off x="512090" y="1438578"/>
              <a:ext cx="3222412" cy="646331"/>
            </a:xfrm>
            <a:prstGeom prst="rect">
              <a:avLst/>
            </a:prstGeom>
            <a:noFill/>
            <a:ln w="28575">
              <a:solidFill>
                <a:schemeClr val="bg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/>
                <a:t>Bank A’s </a:t>
              </a:r>
              <a:r>
                <a:rPr lang="en-US" sz="3600" dirty="0"/>
                <a:t>💰💰💰 </a:t>
              </a:r>
              <a:endParaRPr lang="en-US" sz="4800" dirty="0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6851104" y="1817293"/>
            <a:ext cx="2587568" cy="369332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$3500 (owned by Bank A)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6909614" y="1295466"/>
            <a:ext cx="2470548" cy="369332"/>
          </a:xfrm>
          <a:prstGeom prst="rect">
            <a:avLst/>
          </a:prstGeom>
          <a:ln w="190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$600 (owned by Bank A)</a:t>
            </a:r>
            <a:endParaRPr lang="en-US" dirty="0"/>
          </a:p>
        </p:txBody>
      </p:sp>
      <p:grpSp>
        <p:nvGrpSpPr>
          <p:cNvPr id="42" name="Group 41"/>
          <p:cNvGrpSpPr/>
          <p:nvPr/>
        </p:nvGrpSpPr>
        <p:grpSpPr>
          <a:xfrm>
            <a:off x="6437532" y="2498754"/>
            <a:ext cx="3414712" cy="1341416"/>
            <a:chOff x="6437532" y="2770260"/>
            <a:chExt cx="3414712" cy="1341416"/>
          </a:xfrm>
        </p:grpSpPr>
        <p:grpSp>
          <p:nvGrpSpPr>
            <p:cNvPr id="31" name="Group 30"/>
            <p:cNvGrpSpPr/>
            <p:nvPr/>
          </p:nvGrpSpPr>
          <p:grpSpPr>
            <a:xfrm>
              <a:off x="6437532" y="2770260"/>
              <a:ext cx="3414712" cy="1341416"/>
              <a:chOff x="414338" y="1271589"/>
              <a:chExt cx="3414712" cy="2143124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414338" y="1271589"/>
                <a:ext cx="3414712" cy="2143124"/>
              </a:xfrm>
              <a:prstGeom prst="round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 flipH="1">
                <a:off x="512090" y="1360618"/>
                <a:ext cx="3222412" cy="1032616"/>
              </a:xfrm>
              <a:prstGeom prst="rect">
                <a:avLst/>
              </a:prstGeom>
              <a:noFill/>
              <a:ln w="28575"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/>
                  <a:t>Bank B’s </a:t>
                </a:r>
                <a:r>
                  <a:rPr lang="en-US" sz="3600" dirty="0"/>
                  <a:t>💰💰💰 </a:t>
                </a:r>
                <a:endParaRPr lang="en-US" sz="4800" dirty="0"/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6851104" y="3528041"/>
              <a:ext cx="2462534" cy="369332"/>
            </a:xfrm>
            <a:prstGeom prst="rect">
              <a:avLst/>
            </a:prstGeom>
            <a:ln w="19050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$400 (owned by Bank B)</a:t>
              </a:r>
              <a:endParaRPr lang="en-US" dirty="0"/>
            </a:p>
          </p:txBody>
        </p:sp>
      </p:grpSp>
      <p:cxnSp>
        <p:nvCxnSpPr>
          <p:cNvPr id="39" name="Straight Arrow Connector 38"/>
          <p:cNvCxnSpPr>
            <a:stCxn id="10" idx="3"/>
            <a:endCxn id="38" idx="1"/>
          </p:cNvCxnSpPr>
          <p:nvPr/>
        </p:nvCxnSpPr>
        <p:spPr>
          <a:xfrm>
            <a:off x="3453380" y="2086336"/>
            <a:ext cx="3397724" cy="1354865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3604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985838" y="171450"/>
            <a:ext cx="2328862" cy="771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💰 Bank of Corda </a:t>
            </a:r>
            <a:r>
              <a:rPr lang="en-US" dirty="0"/>
              <a:t>💰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985838" y="1924050"/>
            <a:ext cx="2328862" cy="771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Bank A</a:t>
            </a:r>
          </a:p>
          <a:p>
            <a:pPr algn="ctr"/>
            <a:r>
              <a:rPr lang="en-US" dirty="0" smtClean="0"/>
              <a:t>(Buyer)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6257925" y="1924050"/>
            <a:ext cx="2266949" cy="77152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Bank B</a:t>
            </a:r>
            <a:br>
              <a:rPr lang="en-US" dirty="0" smtClean="0"/>
            </a:br>
            <a:r>
              <a:rPr lang="en-US" dirty="0" smtClean="0"/>
              <a:t>(Seller)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3629025" y="2557463"/>
            <a:ext cx="2343150" cy="0"/>
          </a:xfrm>
          <a:prstGeom prst="straightConnector1">
            <a:avLst/>
          </a:prstGeom>
          <a:ln w="63500" cmpd="tri">
            <a:prstDash val="sysDash"/>
            <a:headEnd type="stealth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urved Connector 23"/>
          <p:cNvCxnSpPr/>
          <p:nvPr/>
        </p:nvCxnSpPr>
        <p:spPr>
          <a:xfrm rot="16200000" flipH="1">
            <a:off x="7765255" y="1550196"/>
            <a:ext cx="385763" cy="1133474"/>
          </a:xfrm>
          <a:prstGeom prst="curvedConnector4">
            <a:avLst>
              <a:gd name="adj1" fmla="val -200001"/>
              <a:gd name="adj2" fmla="val 194538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7477125" y="1554717"/>
            <a:ext cx="209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smtClean="0"/>
              <a:t>elf-issue shares </a:t>
            </a:r>
            <a:r>
              <a:rPr lang="en-US">
                <a:latin typeface="Apple Color Emoji" charset="0"/>
              </a:rPr>
              <a:t>📄</a:t>
            </a:r>
            <a:endParaRPr lang="en-US" dirty="0"/>
          </a:p>
        </p:txBody>
      </p:sp>
      <p:cxnSp>
        <p:nvCxnSpPr>
          <p:cNvPr id="37" name="Straight Arrow Connector 36"/>
          <p:cNvCxnSpPr>
            <a:stCxn id="4" idx="2"/>
            <a:endCxn id="5" idx="0"/>
          </p:cNvCxnSpPr>
          <p:nvPr/>
        </p:nvCxnSpPr>
        <p:spPr>
          <a:xfrm>
            <a:off x="2150269" y="942975"/>
            <a:ext cx="0" cy="981075"/>
          </a:xfrm>
          <a:prstGeom prst="straightConnector1">
            <a:avLst/>
          </a:prstGeom>
          <a:ln w="381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50269" y="1227653"/>
            <a:ext cx="1685925" cy="383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</a:t>
            </a:r>
            <a:r>
              <a:rPr lang="en-US" dirty="0" smtClean="0"/>
              <a:t>ssue cash 💵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963491" y="1793767"/>
            <a:ext cx="16456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</a:t>
            </a:r>
            <a:r>
              <a:rPr lang="en-US" smtClean="0"/>
              <a:t>xternal broker</a:t>
            </a:r>
            <a:br>
              <a:rPr lang="en-US" smtClean="0"/>
            </a:br>
            <a:r>
              <a:rPr lang="en-US" smtClean="0"/>
              <a:t>communication</a:t>
            </a:r>
            <a:endParaRPr lang="en-US" dirty="0"/>
          </a:p>
        </p:txBody>
      </p:sp>
      <p:cxnSp>
        <p:nvCxnSpPr>
          <p:cNvPr id="45" name="Straight Arrow Connector 44"/>
          <p:cNvCxnSpPr>
            <a:stCxn id="6" idx="2"/>
          </p:cNvCxnSpPr>
          <p:nvPr/>
        </p:nvCxnSpPr>
        <p:spPr>
          <a:xfrm flipH="1">
            <a:off x="7391399" y="2695575"/>
            <a:ext cx="1" cy="3590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115050" y="3328988"/>
            <a:ext cx="2695574" cy="857250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43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19676</TotalTime>
  <Words>415</Words>
  <Application>Microsoft Macintosh PowerPoint</Application>
  <PresentationFormat>Widescreen</PresentationFormat>
  <Paragraphs>174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Apple Color Emoji</vt:lpstr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Carneciu, Michael</dc:creator>
  <cp:lastModifiedBy>Carneciu, Michael</cp:lastModifiedBy>
  <cp:revision>41</cp:revision>
  <dcterms:created xsi:type="dcterms:W3CDTF">2017-05-28T10:43:32Z</dcterms:created>
  <dcterms:modified xsi:type="dcterms:W3CDTF">2017-06-12T21:52:25Z</dcterms:modified>
</cp:coreProperties>
</file>

<file path=docProps/thumbnail.jpeg>
</file>